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4" r:id="rId7"/>
    <p:sldId id="262" r:id="rId8"/>
    <p:sldId id="261" r:id="rId9"/>
    <p:sldId id="285" r:id="rId10"/>
    <p:sldId id="287" r:id="rId11"/>
    <p:sldId id="263" r:id="rId12"/>
    <p:sldId id="264" r:id="rId13"/>
    <p:sldId id="283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3" r:id="rId22"/>
    <p:sldId id="272" r:id="rId23"/>
    <p:sldId id="275" r:id="rId24"/>
    <p:sldId id="274" r:id="rId25"/>
    <p:sldId id="276" r:id="rId26"/>
    <p:sldId id="280" r:id="rId27"/>
    <p:sldId id="282" r:id="rId28"/>
    <p:sldId id="288" r:id="rId29"/>
    <p:sldId id="289" r:id="rId30"/>
    <p:sldId id="290" r:id="rId31"/>
    <p:sldId id="291" r:id="rId32"/>
    <p:sldId id="293" r:id="rId33"/>
    <p:sldId id="294" r:id="rId34"/>
    <p:sldId id="292" r:id="rId35"/>
    <p:sldId id="295" r:id="rId36"/>
    <p:sldId id="296" r:id="rId37"/>
    <p:sldId id="297" r:id="rId38"/>
    <p:sldId id="298" r:id="rId39"/>
    <p:sldId id="304" r:id="rId40"/>
    <p:sldId id="303" r:id="rId41"/>
    <p:sldId id="302" r:id="rId42"/>
    <p:sldId id="301" r:id="rId43"/>
    <p:sldId id="300" r:id="rId44"/>
    <p:sldId id="299" r:id="rId45"/>
    <p:sldId id="305" r:id="rId46"/>
    <p:sldId id="306" r:id="rId47"/>
    <p:sldId id="307" r:id="rId48"/>
    <p:sldId id="308" r:id="rId49"/>
    <p:sldId id="310" r:id="rId50"/>
    <p:sldId id="309" r:id="rId51"/>
    <p:sldId id="311" r:id="rId52"/>
    <p:sldId id="316" r:id="rId53"/>
    <p:sldId id="317" r:id="rId54"/>
    <p:sldId id="318" r:id="rId55"/>
    <p:sldId id="319" r:id="rId56"/>
    <p:sldId id="320" r:id="rId57"/>
    <p:sldId id="321" r:id="rId5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787735094910031"/>
          <c:w val="0.58236352183066664"/>
          <c:h val="0.401721970291561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explosion val="20"/>
          <c:dPt>
            <c:idx val="0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82D-49C9-B802-6C10E03DB343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82D-49C9-B802-6C10E03DB343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82D-49C9-B802-6C10E03DB343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82D-49C9-B802-6C10E03DB343}"/>
              </c:ext>
            </c:extLst>
          </c:dPt>
          <c:dLbls>
            <c:dLbl>
              <c:idx val="0"/>
              <c:layout>
                <c:manualLayout>
                  <c:x val="-3.1453903837166793E-2"/>
                  <c:y val="5.5376297200662769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82,7%</a:t>
                    </a:r>
                    <a:endParaRPr lang="en-US" dirty="0"/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82D-49C9-B802-6C10E03DB343}"/>
                </c:ext>
              </c:extLst>
            </c:dLbl>
            <c:dLbl>
              <c:idx val="1"/>
              <c:layout>
                <c:manualLayout>
                  <c:x val="-8.5724557154372369E-2"/>
                  <c:y val="-4.15322229004970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10,5%</a:t>
                    </a:r>
                    <a:endParaRPr lang="en-US" dirty="0"/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82D-49C9-B802-6C10E03DB343}"/>
                </c:ext>
              </c:extLst>
            </c:dLbl>
            <c:dLbl>
              <c:idx val="2"/>
              <c:layout>
                <c:manualLayout>
                  <c:x val="-4.351917173545726E-2"/>
                  <c:y val="-0.1015232115345484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4,8%</a:t>
                    </a:r>
                    <a:endParaRPr lang="en-US" dirty="0"/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82D-49C9-B802-6C10E03DB343}"/>
                </c:ext>
              </c:extLst>
            </c:dLbl>
            <c:dLbl>
              <c:idx val="3"/>
              <c:layout>
                <c:manualLayout>
                  <c:x val="3.4497940636138535E-2"/>
                  <c:y val="-6.92203715008284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2,0%</a:t>
                    </a:r>
                    <a:endParaRPr lang="en-US" dirty="0"/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82D-49C9-B802-6C10E03DB343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1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Лист1!$A$2:$A$5</c:f>
              <c:strCache>
                <c:ptCount val="4"/>
                <c:pt idx="0">
                  <c:v>Муниципальная собственность - 3412</c:v>
                </c:pt>
                <c:pt idx="1">
                  <c:v>Федеральная собственность - 98</c:v>
                </c:pt>
                <c:pt idx="2">
                  <c:v>Республиканская собственность - 425</c:v>
                </c:pt>
                <c:pt idx="3">
                  <c:v>Другая собственность - 198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82.7</c:v>
                </c:pt>
                <c:pt idx="1">
                  <c:v>10.5</c:v>
                </c:pt>
                <c:pt idx="2">
                  <c:v>4.8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82D-49C9-B802-6C10E03DB3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491478307245437"/>
          <c:y val="0.20491119444202202"/>
          <c:w val="0.41293131750760559"/>
          <c:h val="0.599406993982733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7041830708661414E-2"/>
          <c:y val="2.7386809338901984E-2"/>
          <c:w val="0.75599080964562937"/>
          <c:h val="0.909113071535859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Открытые спортивные сооружения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>
                  <c:v>48.2</c:v>
                </c:pt>
                <c:pt idx="1">
                  <c:v>48.4</c:v>
                </c:pt>
                <c:pt idx="2">
                  <c:v>48.5</c:v>
                </c:pt>
                <c:pt idx="3">
                  <c:v>48.7</c:v>
                </c:pt>
                <c:pt idx="4">
                  <c:v>49.4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54-46DC-9934-2AD64676913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Крытые спортивные сооружения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Лист1!$C$2:$C$6</c:f>
              <c:numCache>
                <c:formatCode>0.0</c:formatCode>
                <c:ptCount val="5"/>
                <c:pt idx="0">
                  <c:v>27.5</c:v>
                </c:pt>
                <c:pt idx="1">
                  <c:v>28.6</c:v>
                </c:pt>
                <c:pt idx="2">
                  <c:v>28.1</c:v>
                </c:pt>
                <c:pt idx="3">
                  <c:v>28</c:v>
                </c:pt>
                <c:pt idx="4">
                  <c:v>29.2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54-46DC-9934-2AD6467691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330168"/>
        <c:axId val="407328200"/>
        <c:axId val="0"/>
      </c:bar3DChart>
      <c:catAx>
        <c:axId val="40733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28200"/>
        <c:crosses val="autoZero"/>
        <c:auto val="1"/>
        <c:lblAlgn val="ctr"/>
        <c:lblOffset val="100"/>
        <c:noMultiLvlLbl val="0"/>
      </c:catAx>
      <c:valAx>
        <c:axId val="4073282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30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051732326383132"/>
          <c:y val="0.29085215976549211"/>
          <c:w val="0.19372711124233866"/>
          <c:h val="0.423364639310738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1290</c:v>
                </c:pt>
                <c:pt idx="1">
                  <c:v>1294</c:v>
                </c:pt>
                <c:pt idx="2">
                  <c:v>1362</c:v>
                </c:pt>
                <c:pt idx="3">
                  <c:v>1509</c:v>
                </c:pt>
                <c:pt idx="4">
                  <c:v>2073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B0-4D31-8A1F-EB00E4B895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330168"/>
        <c:axId val="407328200"/>
        <c:axId val="0"/>
      </c:bar3DChart>
      <c:catAx>
        <c:axId val="40733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28200"/>
        <c:crosses val="autoZero"/>
        <c:auto val="1"/>
        <c:lblAlgn val="ctr"/>
        <c:lblOffset val="100"/>
        <c:noMultiLvlLbl val="0"/>
      </c:catAx>
      <c:valAx>
        <c:axId val="407328200"/>
        <c:scaling>
          <c:orientation val="minMax"/>
          <c:max val="2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30168"/>
        <c:crosses val="autoZero"/>
        <c:crossBetween val="between"/>
        <c:majorUnit val="3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154</c:v>
                </c:pt>
                <c:pt idx="1">
                  <c:v>154</c:v>
                </c:pt>
                <c:pt idx="2">
                  <c:v>213</c:v>
                </c:pt>
                <c:pt idx="3">
                  <c:v>330</c:v>
                </c:pt>
                <c:pt idx="4">
                  <c:v>347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50-452F-B8F4-3FD0089D7E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330168"/>
        <c:axId val="407328200"/>
        <c:axId val="0"/>
      </c:bar3DChart>
      <c:catAx>
        <c:axId val="40733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28200"/>
        <c:crosses val="autoZero"/>
        <c:auto val="1"/>
        <c:lblAlgn val="ctr"/>
        <c:lblOffset val="100"/>
        <c:noMultiLvlLbl val="0"/>
      </c:catAx>
      <c:valAx>
        <c:axId val="4073282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30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разрядов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1120</c:v>
                </c:pt>
                <c:pt idx="1">
                  <c:v>1132</c:v>
                </c:pt>
                <c:pt idx="2">
                  <c:v>1671</c:v>
                </c:pt>
                <c:pt idx="3">
                  <c:v>1286</c:v>
                </c:pt>
                <c:pt idx="4">
                  <c:v>1401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9E-4C47-B52B-312095D8E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330168"/>
        <c:axId val="407328200"/>
        <c:axId val="0"/>
      </c:bar3DChart>
      <c:catAx>
        <c:axId val="40733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28200"/>
        <c:crosses val="autoZero"/>
        <c:auto val="1"/>
        <c:lblAlgn val="ctr"/>
        <c:lblOffset val="100"/>
        <c:noMultiLvlLbl val="0"/>
      </c:catAx>
      <c:valAx>
        <c:axId val="4073282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30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>
                  <c:v>34.5</c:v>
                </c:pt>
                <c:pt idx="1">
                  <c:v>38</c:v>
                </c:pt>
                <c:pt idx="2">
                  <c:v>42</c:v>
                </c:pt>
                <c:pt idx="3">
                  <c:v>44</c:v>
                </c:pt>
                <c:pt idx="4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F0-45F3-A047-2C9BE4AD63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330168"/>
        <c:axId val="407328200"/>
        <c:axId val="0"/>
      </c:bar3DChart>
      <c:catAx>
        <c:axId val="40733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28200"/>
        <c:crosses val="autoZero"/>
        <c:auto val="1"/>
        <c:lblAlgn val="ctr"/>
        <c:lblOffset val="100"/>
        <c:noMultiLvlLbl val="0"/>
      </c:catAx>
      <c:valAx>
        <c:axId val="4073282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30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>
                  <c:v>54</c:v>
                </c:pt>
                <c:pt idx="1">
                  <c:v>60.7</c:v>
                </c:pt>
                <c:pt idx="2">
                  <c:v>65</c:v>
                </c:pt>
                <c:pt idx="3">
                  <c:v>70</c:v>
                </c:pt>
                <c:pt idx="4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1C-47C4-92BC-F7EF582006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330168"/>
        <c:axId val="407328200"/>
        <c:axId val="0"/>
      </c:bar3DChart>
      <c:catAx>
        <c:axId val="40733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28200"/>
        <c:crosses val="autoZero"/>
        <c:auto val="1"/>
        <c:lblAlgn val="ctr"/>
        <c:lblOffset val="100"/>
        <c:noMultiLvlLbl val="0"/>
      </c:catAx>
      <c:valAx>
        <c:axId val="4073282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30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Выполнивших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0.0</c:formatCode>
                <c:ptCount val="3"/>
                <c:pt idx="0">
                  <c:v>57</c:v>
                </c:pt>
                <c:pt idx="1">
                  <c:v>48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E0-4AA7-AD1C-6109A1DA4A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330168"/>
        <c:axId val="407328200"/>
        <c:axId val="0"/>
      </c:bar3DChart>
      <c:catAx>
        <c:axId val="40733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28200"/>
        <c:crosses val="autoZero"/>
        <c:auto val="1"/>
        <c:lblAlgn val="ctr"/>
        <c:lblOffset val="100"/>
        <c:noMultiLvlLbl val="0"/>
      </c:catAx>
      <c:valAx>
        <c:axId val="4073282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30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Выполнивших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Лист1!$B$2:$B$5</c:f>
              <c:numCache>
                <c:formatCode>0.0</c:formatCode>
                <c:ptCount val="4"/>
                <c:pt idx="0">
                  <c:v>57.4</c:v>
                </c:pt>
                <c:pt idx="1">
                  <c:v>58</c:v>
                </c:pt>
                <c:pt idx="2">
                  <c:v>50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73-4BB6-A381-BAAB2437F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330168"/>
        <c:axId val="407328200"/>
        <c:axId val="0"/>
      </c:bar3DChart>
      <c:catAx>
        <c:axId val="40733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28200"/>
        <c:crosses val="autoZero"/>
        <c:auto val="1"/>
        <c:lblAlgn val="ctr"/>
        <c:lblOffset val="100"/>
        <c:noMultiLvlLbl val="0"/>
      </c:catAx>
      <c:valAx>
        <c:axId val="4073282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30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Лист1!$B$2:$B$5</c:f>
              <c:numCache>
                <c:formatCode>0.0</c:formatCode>
                <c:ptCount val="4"/>
                <c:pt idx="0">
                  <c:v>44.2</c:v>
                </c:pt>
                <c:pt idx="1">
                  <c:v>80</c:v>
                </c:pt>
                <c:pt idx="2">
                  <c:v>90</c:v>
                </c:pt>
                <c:pt idx="3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56-4509-A9AA-AEF2B7EFF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330168"/>
        <c:axId val="407328200"/>
        <c:axId val="0"/>
      </c:bar3DChart>
      <c:catAx>
        <c:axId val="40733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28200"/>
        <c:crosses val="autoZero"/>
        <c:auto val="1"/>
        <c:lblAlgn val="ctr"/>
        <c:lblOffset val="100"/>
        <c:noMultiLvlLbl val="0"/>
      </c:catAx>
      <c:valAx>
        <c:axId val="4073282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30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Лист1!$B$2:$B$5</c:f>
              <c:numCache>
                <c:formatCode>0.0</c:formatCode>
                <c:ptCount val="4"/>
                <c:pt idx="0">
                  <c:v>23.3</c:v>
                </c:pt>
                <c:pt idx="1">
                  <c:v>23.5</c:v>
                </c:pt>
                <c:pt idx="2">
                  <c:v>24</c:v>
                </c:pt>
                <c:pt idx="3">
                  <c:v>24.5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23-47F2-8BF7-B203393C8B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330168"/>
        <c:axId val="407328200"/>
        <c:axId val="0"/>
      </c:bar3DChart>
      <c:catAx>
        <c:axId val="40733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28200"/>
        <c:crosses val="autoZero"/>
        <c:auto val="1"/>
        <c:lblAlgn val="ctr"/>
        <c:lblOffset val="100"/>
        <c:noMultiLvlLbl val="0"/>
      </c:catAx>
      <c:valAx>
        <c:axId val="4073282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30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132333746900931"/>
          <c:w val="0.76231966643911453"/>
          <c:h val="0.52460956566801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explosion val="20"/>
          <c:dPt>
            <c:idx val="0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374-44A0-B8C5-115329EFD3B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374-44A0-B8C5-115329EFD3B8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374-44A0-B8C5-115329EFD3B8}"/>
              </c:ext>
            </c:extLst>
          </c:dPt>
          <c:dLbls>
            <c:dLbl>
              <c:idx val="0"/>
              <c:layout>
                <c:manualLayout>
                  <c:x val="-5.6863468386663292E-3"/>
                  <c:y val="-0.1019793187531044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219032,8</a:t>
                    </a:r>
                    <a:endParaRPr lang="en-US" dirty="0"/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74-44A0-B8C5-115329EFD3B8}"/>
                </c:ext>
              </c:extLst>
            </c:dLbl>
            <c:dLbl>
              <c:idx val="1"/>
              <c:layout>
                <c:manualLayout>
                  <c:x val="-0.12394655062701604"/>
                  <c:y val="0.1305105373726774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2433174,6</a:t>
                    </a:r>
                    <a:endParaRPr lang="en-US" dirty="0"/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74-44A0-B8C5-115329EFD3B8}"/>
                </c:ext>
              </c:extLst>
            </c:dLbl>
            <c:dLbl>
              <c:idx val="2"/>
              <c:layout>
                <c:manualLayout>
                  <c:x val="-2.6956325722277505E-2"/>
                  <c:y val="-0.1752558277551880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1064689,1</a:t>
                    </a:r>
                    <a:endParaRPr lang="en-US" dirty="0"/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74-44A0-B8C5-115329EFD3B8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1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Лист1!$A$2:$A$4</c:f>
              <c:strCache>
                <c:ptCount val="3"/>
                <c:pt idx="0">
                  <c:v>Федеральный бюджет - 219032,8 тыс. рублей</c:v>
                </c:pt>
                <c:pt idx="1">
                  <c:v>Региональный бюджет - 2433174,6 тыс. рублей</c:v>
                </c:pt>
                <c:pt idx="2">
                  <c:v>Местный бюджет - 1064689,1 тыс. рублей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5.9</c:v>
                </c:pt>
                <c:pt idx="1">
                  <c:v>65.459999999999994</c:v>
                </c:pt>
                <c:pt idx="2">
                  <c:v>28.64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374-44A0-B8C5-115329EFD3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491478307245437"/>
          <c:y val="0.20491119444202202"/>
          <c:w val="0.41293131750760559"/>
          <c:h val="0.599406993982733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55857962917018E-2"/>
          <c:y val="9.4424620647177701E-2"/>
          <c:w val="0.70695652115755359"/>
          <c:h val="0.68663878892152319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спортсооружений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535169848319987E-2"/>
                  <c:y val="-8.79192478608114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0DE-4406-AD9D-37F1C06990AA}"/>
                </c:ext>
              </c:extLst>
            </c:dLbl>
            <c:dLbl>
              <c:idx val="1"/>
              <c:layout>
                <c:manualLayout>
                  <c:x val="-4.3845619310494272E-2"/>
                  <c:y val="-0.1132148983881258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DE-4406-AD9D-37F1C06990AA}"/>
                </c:ext>
              </c:extLst>
            </c:dLbl>
            <c:dLbl>
              <c:idx val="5"/>
              <c:layout>
                <c:manualLayout>
                  <c:x val="-4.5544403475953177E-2"/>
                  <c:y val="-0.1619633683460828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0DE-4406-AD9D-37F1C06990AA}"/>
                </c:ext>
              </c:extLst>
            </c:dLbl>
            <c:dLbl>
              <c:idx val="6"/>
              <c:layout>
                <c:manualLayout>
                  <c:x val="-4.7243187641412006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DE-4406-AD9D-37F1C06990AA}"/>
                </c:ext>
              </c:extLst>
            </c:dLbl>
            <c:dLbl>
              <c:idx val="8"/>
              <c:layout>
                <c:manualLayout>
                  <c:x val="-4.2146835145035422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0DE-4406-AD9D-37F1C06990AA}"/>
                </c:ext>
              </c:extLst>
            </c:dLbl>
            <c:dLbl>
              <c:idx val="9"/>
              <c:layout>
                <c:manualLayout>
                  <c:x val="-4.7243187641412214E-2"/>
                  <c:y val="-7.14464782925178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0DE-4406-AD9D-37F1C06990AA}"/>
                </c:ext>
              </c:extLst>
            </c:dLbl>
            <c:dLbl>
              <c:idx val="10"/>
              <c:layout>
                <c:manualLayout>
                  <c:x val="-1.4966288497692931E-2"/>
                  <c:y val="6.20224684784655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0DE-4406-AD9D-37F1C06990A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/>
                      <a:t>3617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0DE-4406-AD9D-37F1C06990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Лист1!$A$2:$A$15</c:f>
              <c:numCache>
                <c:formatCode>General</c:formatCod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</c:numCache>
            </c:num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3248</c:v>
                </c:pt>
                <c:pt idx="1">
                  <c:v>2989</c:v>
                </c:pt>
                <c:pt idx="2">
                  <c:v>2919</c:v>
                </c:pt>
                <c:pt idx="3">
                  <c:v>2929</c:v>
                </c:pt>
                <c:pt idx="4">
                  <c:v>3076</c:v>
                </c:pt>
                <c:pt idx="5">
                  <c:v>3188</c:v>
                </c:pt>
                <c:pt idx="6">
                  <c:v>3369</c:v>
                </c:pt>
                <c:pt idx="7">
                  <c:v>3339</c:v>
                </c:pt>
                <c:pt idx="8">
                  <c:v>3366</c:v>
                </c:pt>
                <c:pt idx="9">
                  <c:v>3476</c:v>
                </c:pt>
                <c:pt idx="10">
                  <c:v>3589</c:v>
                </c:pt>
                <c:pt idx="11">
                  <c:v>3618</c:v>
                </c:pt>
                <c:pt idx="12">
                  <c:v>3634</c:v>
                </c:pt>
                <c:pt idx="13">
                  <c:v>4133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60DE-4406-AD9D-37F1C06990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7789824"/>
        <c:axId val="117791360"/>
      </c:lineChart>
      <c:catAx>
        <c:axId val="117789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sq" cmpd="sng" algn="ctr">
            <a:solidFill>
              <a:srgbClr val="0070C0"/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17791360"/>
        <c:crosses val="autoZero"/>
        <c:auto val="1"/>
        <c:lblAlgn val="ctr"/>
        <c:lblOffset val="100"/>
        <c:noMultiLvlLbl val="0"/>
      </c:catAx>
      <c:valAx>
        <c:axId val="117791360"/>
        <c:scaling>
          <c:orientation val="minMax"/>
          <c:max val="4300"/>
          <c:min val="2800"/>
        </c:scaling>
        <c:delete val="0"/>
        <c:axPos val="l"/>
        <c:majorGridlines>
          <c:spPr>
            <a:ln w="9525" cap="flat" cmpd="sng" algn="ctr">
              <a:solidFill>
                <a:srgbClr val="0070C0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cap="sq"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17789824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901359495501232"/>
          <c:y val="0.42227721134317131"/>
          <c:w val="0.21079370005223497"/>
          <c:h val="0.405950787211190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55857962917018E-2"/>
          <c:y val="5.530095918770947E-2"/>
          <c:w val="0.70695652115755359"/>
          <c:h val="0.68663878892152319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 занимающихся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535169848319987E-2"/>
                  <c:y val="-8.79192478608114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27F-4144-B985-56D1E789FB9D}"/>
                </c:ext>
              </c:extLst>
            </c:dLbl>
            <c:dLbl>
              <c:idx val="1"/>
              <c:layout>
                <c:manualLayout>
                  <c:x val="-3.0255345986823265E-2"/>
                  <c:y val="-7.98384346383107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7F-4144-B985-56D1E789FB9D}"/>
                </c:ext>
              </c:extLst>
            </c:dLbl>
            <c:dLbl>
              <c:idx val="5"/>
              <c:layout>
                <c:manualLayout>
                  <c:x val="-4.7243187641412117E-2"/>
                  <c:y val="-0.1202425007508160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27F-4144-B985-56D1E789FB9D}"/>
                </c:ext>
              </c:extLst>
            </c:dLbl>
            <c:dLbl>
              <c:idx val="6"/>
              <c:layout>
                <c:manualLayout>
                  <c:x val="-4.7243187641412006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7F-4144-B985-56D1E789FB9D}"/>
                </c:ext>
              </c:extLst>
            </c:dLbl>
            <c:dLbl>
              <c:idx val="8"/>
              <c:layout>
                <c:manualLayout>
                  <c:x val="-4.2146835145035422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7F-4144-B985-56D1E789FB9D}"/>
                </c:ext>
              </c:extLst>
            </c:dLbl>
            <c:dLbl>
              <c:idx val="9"/>
              <c:layout>
                <c:manualLayout>
                  <c:x val="-4.7243187641412214E-2"/>
                  <c:y val="-7.14464782925178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27F-4144-B985-56D1E789FB9D}"/>
                </c:ext>
              </c:extLst>
            </c:dLbl>
            <c:dLbl>
              <c:idx val="10"/>
              <c:layout>
                <c:manualLayout>
                  <c:x val="-1.4966288497692931E-2"/>
                  <c:y val="6.20224684784655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27F-4144-B985-56D1E789FB9D}"/>
                </c:ext>
              </c:extLst>
            </c:dLbl>
            <c:dLbl>
              <c:idx val="11"/>
              <c:layout>
                <c:manualLayout>
                  <c:x val="-2.7443925074255054E-2"/>
                  <c:y val="9.9229509263037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27F-4144-B985-56D1E789FB9D}"/>
                </c:ext>
              </c:extLst>
            </c:dLbl>
            <c:dLbl>
              <c:idx val="12"/>
              <c:layout>
                <c:manualLayout>
                  <c:x val="-2.2347572577878217E-2"/>
                  <c:y val="9.18406299009800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27F-4144-B985-56D1E789FB9D}"/>
                </c:ext>
              </c:extLst>
            </c:dLbl>
            <c:dLbl>
              <c:idx val="13"/>
              <c:layout>
                <c:manualLayout>
                  <c:x val="-1.4414250525185144E-2"/>
                  <c:y val="0.129030096247282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27F-4144-B985-56D1E789FB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Лист1!$A$2:$A$15</c:f>
              <c:numCache>
                <c:formatCode>General</c:formatCod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</c:numCache>
            </c:num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7.1</c:v>
                </c:pt>
                <c:pt idx="1">
                  <c:v>7.4</c:v>
                </c:pt>
                <c:pt idx="2">
                  <c:v>7.6</c:v>
                </c:pt>
                <c:pt idx="3">
                  <c:v>7.8</c:v>
                </c:pt>
                <c:pt idx="4">
                  <c:v>6.5</c:v>
                </c:pt>
                <c:pt idx="5">
                  <c:v>7.2</c:v>
                </c:pt>
                <c:pt idx="6">
                  <c:v>9.6</c:v>
                </c:pt>
                <c:pt idx="7">
                  <c:v>13.2</c:v>
                </c:pt>
                <c:pt idx="8">
                  <c:v>20</c:v>
                </c:pt>
                <c:pt idx="9">
                  <c:v>34.200000000000003</c:v>
                </c:pt>
                <c:pt idx="10">
                  <c:v>38</c:v>
                </c:pt>
                <c:pt idx="11">
                  <c:v>42</c:v>
                </c:pt>
                <c:pt idx="12">
                  <c:v>44</c:v>
                </c:pt>
                <c:pt idx="13">
                  <c:v>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627F-4144-B985-56D1E789FB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7733248"/>
        <c:axId val="117734784"/>
      </c:lineChart>
      <c:catAx>
        <c:axId val="117733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sq" cmpd="sng" algn="ctr">
            <a:solidFill>
              <a:srgbClr val="0070C0"/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17734784"/>
        <c:crosses val="autoZero"/>
        <c:auto val="1"/>
        <c:lblAlgn val="ctr"/>
        <c:lblOffset val="100"/>
        <c:noMultiLvlLbl val="0"/>
      </c:catAx>
      <c:valAx>
        <c:axId val="117734784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0070C0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cap="sq"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1773324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901359495501232"/>
          <c:y val="0.42227721134317131"/>
          <c:w val="0.21079370005223497"/>
          <c:h val="0.405950787211190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55857962917018E-2"/>
          <c:y val="9.4424620647177701E-2"/>
          <c:w val="0.70695652115755359"/>
          <c:h val="0.68663878892152319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из них женщин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535169848319987E-2"/>
                  <c:y val="-8.79192478608114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584-4936-89B8-D3971F2ABDBE}"/>
                </c:ext>
              </c:extLst>
            </c:dLbl>
            <c:dLbl>
              <c:idx val="1"/>
              <c:layout>
                <c:manualLayout>
                  <c:x val="-3.0255345986823265E-2"/>
                  <c:y val="-7.98384346383107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84-4936-89B8-D3971F2ABDBE}"/>
                </c:ext>
              </c:extLst>
            </c:dLbl>
            <c:dLbl>
              <c:idx val="5"/>
              <c:layout>
                <c:manualLayout>
                  <c:x val="-4.7243187641412117E-2"/>
                  <c:y val="-0.1202425007508160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84-4936-89B8-D3971F2ABDBE}"/>
                </c:ext>
              </c:extLst>
            </c:dLbl>
            <c:dLbl>
              <c:idx val="6"/>
              <c:layout>
                <c:manualLayout>
                  <c:x val="-4.7243187641412006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84-4936-89B8-D3971F2ABDBE}"/>
                </c:ext>
              </c:extLst>
            </c:dLbl>
            <c:dLbl>
              <c:idx val="8"/>
              <c:layout>
                <c:manualLayout>
                  <c:x val="-6.2532245130542397E-2"/>
                  <c:y val="-2.09025260558850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584-4936-89B8-D3971F2ABDBE}"/>
                </c:ext>
              </c:extLst>
            </c:dLbl>
            <c:dLbl>
              <c:idx val="9"/>
              <c:layout>
                <c:manualLayout>
                  <c:x val="-4.0448050979576468E-2"/>
                  <c:y val="0.1037813638086830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584-4936-89B8-D3971F2ABDBE}"/>
                </c:ext>
              </c:extLst>
            </c:dLbl>
            <c:dLbl>
              <c:idx val="10"/>
              <c:layout>
                <c:manualLayout>
                  <c:x val="-1.4966288497692931E-2"/>
                  <c:y val="6.20224684784655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584-4936-89B8-D3971F2ABDBE}"/>
                </c:ext>
              </c:extLst>
            </c:dLbl>
            <c:dLbl>
              <c:idx val="11"/>
              <c:layout>
                <c:manualLayout>
                  <c:x val="-2.9142709239713831E-2"/>
                  <c:y val="7.58644614350564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584-4936-89B8-D3971F2ABDBE}"/>
                </c:ext>
              </c:extLst>
            </c:dLbl>
            <c:dLbl>
              <c:idx val="12"/>
              <c:layout>
                <c:manualLayout>
                  <c:x val="-2.4029368901682533E-2"/>
                  <c:y val="9.04076629893095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584-4936-89B8-D3971F2ABD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Лист1!$A$2:$A$15</c:f>
              <c:numCache>
                <c:formatCode>General</c:formatCod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</c:numCache>
            </c:num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16.2</c:v>
                </c:pt>
                <c:pt idx="1">
                  <c:v>19.8</c:v>
                </c:pt>
                <c:pt idx="2">
                  <c:v>16.2</c:v>
                </c:pt>
                <c:pt idx="3">
                  <c:v>14.8</c:v>
                </c:pt>
                <c:pt idx="4">
                  <c:v>16.3</c:v>
                </c:pt>
                <c:pt idx="5">
                  <c:v>16.600000000000001</c:v>
                </c:pt>
                <c:pt idx="6">
                  <c:v>16.899999999999999</c:v>
                </c:pt>
                <c:pt idx="7">
                  <c:v>15.6</c:v>
                </c:pt>
                <c:pt idx="8">
                  <c:v>22.8</c:v>
                </c:pt>
                <c:pt idx="9">
                  <c:v>22.8</c:v>
                </c:pt>
                <c:pt idx="10">
                  <c:v>23</c:v>
                </c:pt>
                <c:pt idx="11">
                  <c:v>23</c:v>
                </c:pt>
                <c:pt idx="12">
                  <c:v>23.5</c:v>
                </c:pt>
                <c:pt idx="13">
                  <c:v>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4584-4936-89B8-D3971F2ABD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266048"/>
        <c:axId val="133284224"/>
      </c:lineChart>
      <c:catAx>
        <c:axId val="133266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sq" cmpd="sng" algn="ctr">
            <a:solidFill>
              <a:srgbClr val="0070C0"/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3284224"/>
        <c:crosses val="autoZero"/>
        <c:auto val="1"/>
        <c:lblAlgn val="ctr"/>
        <c:lblOffset val="100"/>
        <c:noMultiLvlLbl val="0"/>
      </c:catAx>
      <c:valAx>
        <c:axId val="133284224"/>
        <c:scaling>
          <c:orientation val="minMax"/>
          <c:max val="27"/>
          <c:min val="14"/>
        </c:scaling>
        <c:delete val="0"/>
        <c:axPos val="l"/>
        <c:majorGridlines>
          <c:spPr>
            <a:ln w="9525" cap="flat" cmpd="sng" algn="ctr">
              <a:solidFill>
                <a:srgbClr val="0070C0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cap="sq"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3266048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901359495501232"/>
          <c:y val="0.42227721134317131"/>
          <c:w val="0.21079370005223497"/>
          <c:h val="0.405950787211190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55857962917018E-2"/>
          <c:y val="9.4424620647177701E-2"/>
          <c:w val="0.70695652115755359"/>
          <c:h val="0.68663878892152319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 от норматив ЕПС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535169848319987E-2"/>
                  <c:y val="-8.79192478608114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B44-4890-A945-817C19C85C72}"/>
                </c:ext>
              </c:extLst>
            </c:dLbl>
            <c:dLbl>
              <c:idx val="1"/>
              <c:layout>
                <c:manualLayout>
                  <c:x val="-3.0255345986823265E-2"/>
                  <c:y val="-7.98384346383107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B44-4890-A945-817C19C85C72}"/>
                </c:ext>
              </c:extLst>
            </c:dLbl>
            <c:dLbl>
              <c:idx val="4"/>
              <c:layout>
                <c:manualLayout>
                  <c:x val="-4.1017210556271555E-2"/>
                  <c:y val="-0.165882509853700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B44-4890-A945-817C19C85C72}"/>
                </c:ext>
              </c:extLst>
            </c:dLbl>
            <c:dLbl>
              <c:idx val="5"/>
              <c:layout>
                <c:manualLayout>
                  <c:x val="-4.7243187641412117E-2"/>
                  <c:y val="-0.1202425007508160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B44-4890-A945-817C19C85C72}"/>
                </c:ext>
              </c:extLst>
            </c:dLbl>
            <c:dLbl>
              <c:idx val="6"/>
              <c:layout>
                <c:manualLayout>
                  <c:x val="-4.7243187641412006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B44-4890-A945-817C19C85C72}"/>
                </c:ext>
              </c:extLst>
            </c:dLbl>
            <c:dLbl>
              <c:idx val="8"/>
              <c:layout>
                <c:manualLayout>
                  <c:x val="-4.2146835145035422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B44-4890-A945-817C19C85C72}"/>
                </c:ext>
              </c:extLst>
            </c:dLbl>
            <c:dLbl>
              <c:idx val="9"/>
              <c:layout>
                <c:manualLayout>
                  <c:x val="-4.7243187641412075E-2"/>
                  <c:y val="-0.1548885459229431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B44-4890-A945-817C19C85C72}"/>
                </c:ext>
              </c:extLst>
            </c:dLbl>
            <c:dLbl>
              <c:idx val="10"/>
              <c:layout>
                <c:manualLayout>
                  <c:x val="-6.932738179237781E-2"/>
                  <c:y val="2.03013501163259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B44-4890-A945-817C19C85C72}"/>
                </c:ext>
              </c:extLst>
            </c:dLbl>
            <c:dLbl>
              <c:idx val="11"/>
              <c:layout>
                <c:manualLayout>
                  <c:x val="-4.7812347218107169E-2"/>
                  <c:y val="-0.1416074853303215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B44-4890-A945-817C19C85C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Лист1!$A$2:$A$15</c:f>
              <c:numCache>
                <c:formatCode>General</c:formatCod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</c:numCache>
            </c:num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13.4</c:v>
                </c:pt>
                <c:pt idx="1">
                  <c:v>13.3</c:v>
                </c:pt>
                <c:pt idx="2">
                  <c:v>13.3</c:v>
                </c:pt>
                <c:pt idx="3">
                  <c:v>14</c:v>
                </c:pt>
                <c:pt idx="4">
                  <c:v>13.3</c:v>
                </c:pt>
                <c:pt idx="5">
                  <c:v>13.3</c:v>
                </c:pt>
                <c:pt idx="6">
                  <c:v>13.2</c:v>
                </c:pt>
                <c:pt idx="7">
                  <c:v>13.4</c:v>
                </c:pt>
                <c:pt idx="8">
                  <c:v>13.6</c:v>
                </c:pt>
                <c:pt idx="9">
                  <c:v>13.6</c:v>
                </c:pt>
                <c:pt idx="10">
                  <c:v>23.5</c:v>
                </c:pt>
                <c:pt idx="11">
                  <c:v>23.9</c:v>
                </c:pt>
                <c:pt idx="12">
                  <c:v>24.6</c:v>
                </c:pt>
                <c:pt idx="13">
                  <c:v>26.3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B44-4890-A945-817C19C85C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205376"/>
        <c:axId val="133211264"/>
      </c:lineChart>
      <c:catAx>
        <c:axId val="133205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sq" cmpd="sng" algn="ctr">
            <a:solidFill>
              <a:srgbClr val="0070C0"/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3211264"/>
        <c:crosses val="autoZero"/>
        <c:auto val="1"/>
        <c:lblAlgn val="ctr"/>
        <c:lblOffset val="100"/>
        <c:noMultiLvlLbl val="0"/>
      </c:catAx>
      <c:valAx>
        <c:axId val="133211264"/>
        <c:scaling>
          <c:orientation val="minMax"/>
          <c:max val="28"/>
          <c:min val="12"/>
        </c:scaling>
        <c:delete val="0"/>
        <c:axPos val="l"/>
        <c:majorGridlines>
          <c:spPr>
            <a:ln w="9525" cap="flat" cmpd="sng" algn="ctr">
              <a:solidFill>
                <a:srgbClr val="0070C0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cap="sq"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3205376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901359495501232"/>
          <c:y val="0.42227721134317131"/>
          <c:w val="0.21079370005223497"/>
          <c:h val="0.405950787211190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3477</c:v>
                </c:pt>
                <c:pt idx="1">
                  <c:v>3589</c:v>
                </c:pt>
                <c:pt idx="2">
                  <c:v>3617</c:v>
                </c:pt>
                <c:pt idx="3">
                  <c:v>3634</c:v>
                </c:pt>
                <c:pt idx="4">
                  <c:v>4133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BA-4391-A778-3E67F26FEF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330168"/>
        <c:axId val="407328200"/>
        <c:axId val="0"/>
      </c:bar3DChart>
      <c:catAx>
        <c:axId val="40733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28200"/>
        <c:crosses val="autoZero"/>
        <c:auto val="1"/>
        <c:lblAlgn val="ctr"/>
        <c:lblOffset val="100"/>
        <c:noMultiLvlLbl val="0"/>
      </c:catAx>
      <c:valAx>
        <c:axId val="407328200"/>
        <c:scaling>
          <c:orientation val="minMax"/>
          <c:max val="42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30168"/>
        <c:crosses val="autoZero"/>
        <c:crossBetween val="between"/>
        <c:majorUnit val="6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116</c:v>
                </c:pt>
                <c:pt idx="1">
                  <c:v>119</c:v>
                </c:pt>
                <c:pt idx="2">
                  <c:v>118</c:v>
                </c:pt>
                <c:pt idx="3">
                  <c:v>118</c:v>
                </c:pt>
                <c:pt idx="4">
                  <c:v>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55-4B7C-8C2F-03283C9EA9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330168"/>
        <c:axId val="407328200"/>
        <c:axId val="0"/>
      </c:bar3DChart>
      <c:catAx>
        <c:axId val="40733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28200"/>
        <c:crosses val="autoZero"/>
        <c:auto val="1"/>
        <c:lblAlgn val="ctr"/>
        <c:lblOffset val="100"/>
        <c:noMultiLvlLbl val="0"/>
      </c:catAx>
      <c:valAx>
        <c:axId val="4073282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30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человек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81553</c:v>
                </c:pt>
                <c:pt idx="1">
                  <c:v>93626</c:v>
                </c:pt>
                <c:pt idx="2">
                  <c:v>95230</c:v>
                </c:pt>
                <c:pt idx="3">
                  <c:v>94356</c:v>
                </c:pt>
                <c:pt idx="4">
                  <c:v>100163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1C-47FC-B49A-945E59E198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330168"/>
        <c:axId val="407328200"/>
        <c:axId val="0"/>
      </c:bar3DChart>
      <c:catAx>
        <c:axId val="40733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28200"/>
        <c:crosses val="autoZero"/>
        <c:auto val="1"/>
        <c:lblAlgn val="ctr"/>
        <c:lblOffset val="100"/>
        <c:noMultiLvlLbl val="0"/>
      </c:catAx>
      <c:valAx>
        <c:axId val="4073282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330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687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875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176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746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47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1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063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617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449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667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689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3E256-0477-459A-BD33-614079A67E8F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05101-F4FF-4BD1-A06F-31E8BFBB47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39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4.png"/><Relationship Id="rId7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4.pn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g"/><Relationship Id="rId4" Type="http://schemas.openxmlformats.org/officeDocument/2006/relationships/image" Target="../media/image5.png"/><Relationship Id="rId9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4.pn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5.png"/><Relationship Id="rId9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4.pn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5.png"/><Relationship Id="rId9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4.pn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5.png"/><Relationship Id="rId9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.png"/><Relationship Id="rId7" Type="http://schemas.openxmlformats.org/officeDocument/2006/relationships/image" Target="../media/image44.jpeg"/><Relationship Id="rId12" Type="http://schemas.openxmlformats.org/officeDocument/2006/relationships/image" Target="../media/image4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5.png"/><Relationship Id="rId9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.png"/><Relationship Id="rId7" Type="http://schemas.openxmlformats.org/officeDocument/2006/relationships/image" Target="../media/image52.jpeg"/><Relationship Id="rId12" Type="http://schemas.openxmlformats.org/officeDocument/2006/relationships/image" Target="../media/image5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5.png"/><Relationship Id="rId9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4.png"/><Relationship Id="rId7" Type="http://schemas.openxmlformats.org/officeDocument/2006/relationships/image" Target="../media/image60.jpeg"/><Relationship Id="rId12" Type="http://schemas.openxmlformats.org/officeDocument/2006/relationships/image" Target="../media/image6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11" Type="http://schemas.openxmlformats.org/officeDocument/2006/relationships/image" Target="../media/image64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.png"/><Relationship Id="rId9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4.png"/><Relationship Id="rId7" Type="http://schemas.openxmlformats.org/officeDocument/2006/relationships/image" Target="../media/image68.jpeg"/><Relationship Id="rId12" Type="http://schemas.openxmlformats.org/officeDocument/2006/relationships/image" Target="../media/image7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jpeg"/><Relationship Id="rId10" Type="http://schemas.openxmlformats.org/officeDocument/2006/relationships/image" Target="../media/image71.jpeg"/><Relationship Id="rId4" Type="http://schemas.openxmlformats.org/officeDocument/2006/relationships/image" Target="../media/image5.png"/><Relationship Id="rId9" Type="http://schemas.openxmlformats.org/officeDocument/2006/relationships/image" Target="../media/image70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4.png"/><Relationship Id="rId7" Type="http://schemas.openxmlformats.org/officeDocument/2006/relationships/image" Target="../media/image76.jpeg"/><Relationship Id="rId12" Type="http://schemas.openxmlformats.org/officeDocument/2006/relationships/image" Target="../media/image8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11" Type="http://schemas.openxmlformats.org/officeDocument/2006/relationships/image" Target="../media/image80.jpeg"/><Relationship Id="rId5" Type="http://schemas.openxmlformats.org/officeDocument/2006/relationships/image" Target="../media/image74.jpeg"/><Relationship Id="rId10" Type="http://schemas.openxmlformats.org/officeDocument/2006/relationships/image" Target="../media/image79.jpeg"/><Relationship Id="rId4" Type="http://schemas.openxmlformats.org/officeDocument/2006/relationships/image" Target="../media/image5.png"/><Relationship Id="rId9" Type="http://schemas.openxmlformats.org/officeDocument/2006/relationships/image" Target="../media/image7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4.png"/><Relationship Id="rId7" Type="http://schemas.openxmlformats.org/officeDocument/2006/relationships/image" Target="../media/image84.jpeg"/><Relationship Id="rId12" Type="http://schemas.openxmlformats.org/officeDocument/2006/relationships/image" Target="../media/image8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eg"/><Relationship Id="rId11" Type="http://schemas.openxmlformats.org/officeDocument/2006/relationships/image" Target="../media/image88.jpeg"/><Relationship Id="rId5" Type="http://schemas.openxmlformats.org/officeDocument/2006/relationships/image" Target="../media/image82.jpeg"/><Relationship Id="rId10" Type="http://schemas.openxmlformats.org/officeDocument/2006/relationships/image" Target="../media/image87.jpeg"/><Relationship Id="rId4" Type="http://schemas.openxmlformats.org/officeDocument/2006/relationships/image" Target="../media/image5.png"/><Relationship Id="rId9" Type="http://schemas.openxmlformats.org/officeDocument/2006/relationships/image" Target="../media/image86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4.png"/><Relationship Id="rId7" Type="http://schemas.openxmlformats.org/officeDocument/2006/relationships/image" Target="../media/image92.jpeg"/><Relationship Id="rId12" Type="http://schemas.openxmlformats.org/officeDocument/2006/relationships/image" Target="../media/image9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11" Type="http://schemas.openxmlformats.org/officeDocument/2006/relationships/image" Target="../media/image94.jpeg"/><Relationship Id="rId5" Type="http://schemas.openxmlformats.org/officeDocument/2006/relationships/image" Target="../media/image90.jpeg"/><Relationship Id="rId10" Type="http://schemas.openxmlformats.org/officeDocument/2006/relationships/image" Target="../media/image87.jpeg"/><Relationship Id="rId4" Type="http://schemas.openxmlformats.org/officeDocument/2006/relationships/image" Target="../media/image5.png"/><Relationship Id="rId9" Type="http://schemas.openxmlformats.org/officeDocument/2006/relationships/image" Target="../media/image9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g"/><Relationship Id="rId3" Type="http://schemas.openxmlformats.org/officeDocument/2006/relationships/image" Target="../media/image4.png"/><Relationship Id="rId7" Type="http://schemas.openxmlformats.org/officeDocument/2006/relationships/image" Target="../media/image98.jpeg"/><Relationship Id="rId12" Type="http://schemas.openxmlformats.org/officeDocument/2006/relationships/image" Target="../media/image10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11" Type="http://schemas.openxmlformats.org/officeDocument/2006/relationships/image" Target="../media/image102.jpeg"/><Relationship Id="rId5" Type="http://schemas.openxmlformats.org/officeDocument/2006/relationships/image" Target="../media/image96.jpeg"/><Relationship Id="rId10" Type="http://schemas.openxmlformats.org/officeDocument/2006/relationships/image" Target="../media/image101.jpeg"/><Relationship Id="rId4" Type="http://schemas.openxmlformats.org/officeDocument/2006/relationships/image" Target="../media/image5.png"/><Relationship Id="rId9" Type="http://schemas.openxmlformats.org/officeDocument/2006/relationships/image" Target="../media/image10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eg"/><Relationship Id="rId3" Type="http://schemas.openxmlformats.org/officeDocument/2006/relationships/image" Target="../media/image4.png"/><Relationship Id="rId7" Type="http://schemas.openxmlformats.org/officeDocument/2006/relationships/image" Target="../media/image106.jpeg"/><Relationship Id="rId12" Type="http://schemas.openxmlformats.org/officeDocument/2006/relationships/image" Target="../media/image1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jpeg"/><Relationship Id="rId11" Type="http://schemas.openxmlformats.org/officeDocument/2006/relationships/image" Target="../media/image110.jpeg"/><Relationship Id="rId5" Type="http://schemas.openxmlformats.org/officeDocument/2006/relationships/image" Target="../media/image104.jpeg"/><Relationship Id="rId10" Type="http://schemas.openxmlformats.org/officeDocument/2006/relationships/image" Target="../media/image109.jpeg"/><Relationship Id="rId4" Type="http://schemas.openxmlformats.org/officeDocument/2006/relationships/image" Target="../media/image5.png"/><Relationship Id="rId9" Type="http://schemas.openxmlformats.org/officeDocument/2006/relationships/image" Target="../media/image10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image" Target="../media/image4.png"/><Relationship Id="rId7" Type="http://schemas.openxmlformats.org/officeDocument/2006/relationships/image" Target="../media/image11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jpeg"/><Relationship Id="rId3" Type="http://schemas.openxmlformats.org/officeDocument/2006/relationships/image" Target="../media/image4.png"/><Relationship Id="rId7" Type="http://schemas.openxmlformats.org/officeDocument/2006/relationships/image" Target="../media/image1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10" Type="http://schemas.openxmlformats.org/officeDocument/2006/relationships/image" Target="../media/image121.jpeg"/><Relationship Id="rId4" Type="http://schemas.openxmlformats.org/officeDocument/2006/relationships/image" Target="../media/image5.png"/><Relationship Id="rId9" Type="http://schemas.openxmlformats.org/officeDocument/2006/relationships/image" Target="../media/image12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3" Type="http://schemas.openxmlformats.org/officeDocument/2006/relationships/image" Target="../media/image4.png"/><Relationship Id="rId7" Type="http://schemas.openxmlformats.org/officeDocument/2006/relationships/image" Target="../media/image1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10" Type="http://schemas.openxmlformats.org/officeDocument/2006/relationships/image" Target="../media/image127.jpeg"/><Relationship Id="rId4" Type="http://schemas.openxmlformats.org/officeDocument/2006/relationships/image" Target="../media/image5.png"/><Relationship Id="rId9" Type="http://schemas.openxmlformats.org/officeDocument/2006/relationships/image" Target="../media/image126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jpeg"/><Relationship Id="rId3" Type="http://schemas.openxmlformats.org/officeDocument/2006/relationships/image" Target="../media/image4.png"/><Relationship Id="rId7" Type="http://schemas.openxmlformats.org/officeDocument/2006/relationships/image" Target="../media/image13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10" Type="http://schemas.openxmlformats.org/officeDocument/2006/relationships/image" Target="../media/image133.jpeg"/><Relationship Id="rId4" Type="http://schemas.openxmlformats.org/officeDocument/2006/relationships/image" Target="../media/image5.png"/><Relationship Id="rId9" Type="http://schemas.openxmlformats.org/officeDocument/2006/relationships/image" Target="../media/image132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jpeg"/><Relationship Id="rId3" Type="http://schemas.openxmlformats.org/officeDocument/2006/relationships/image" Target="../media/image4.png"/><Relationship Id="rId7" Type="http://schemas.openxmlformats.org/officeDocument/2006/relationships/image" Target="../media/image13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jpeg"/><Relationship Id="rId5" Type="http://schemas.openxmlformats.org/officeDocument/2006/relationships/image" Target="../media/image134.jpeg"/><Relationship Id="rId10" Type="http://schemas.openxmlformats.org/officeDocument/2006/relationships/image" Target="../media/image139.jpeg"/><Relationship Id="rId4" Type="http://schemas.openxmlformats.org/officeDocument/2006/relationships/image" Target="../media/image5.png"/><Relationship Id="rId9" Type="http://schemas.openxmlformats.org/officeDocument/2006/relationships/image" Target="../media/image138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jpeg"/><Relationship Id="rId3" Type="http://schemas.openxmlformats.org/officeDocument/2006/relationships/image" Target="../media/image4.png"/><Relationship Id="rId7" Type="http://schemas.openxmlformats.org/officeDocument/2006/relationships/image" Target="../media/image14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jpeg"/><Relationship Id="rId5" Type="http://schemas.openxmlformats.org/officeDocument/2006/relationships/image" Target="../media/image140.jpeg"/><Relationship Id="rId10" Type="http://schemas.openxmlformats.org/officeDocument/2006/relationships/image" Target="../media/image145.jpeg"/><Relationship Id="rId4" Type="http://schemas.openxmlformats.org/officeDocument/2006/relationships/image" Target="../media/image5.png"/><Relationship Id="rId9" Type="http://schemas.openxmlformats.org/officeDocument/2006/relationships/image" Target="../media/image14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6.jpe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daghandball@mail.ru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9.xml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0.xml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3.xml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5.xml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6.xml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7.xml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9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11172" y="6356305"/>
            <a:ext cx="321594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Махачкала, 2020 год</a:t>
            </a:r>
            <a:endParaRPr lang="ru-RU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0" name="雷锋PPT网 www.lfppt.com"/>
          <p:cNvSpPr txBox="1"/>
          <p:nvPr/>
        </p:nvSpPr>
        <p:spPr>
          <a:xfrm>
            <a:off x="0" y="824727"/>
            <a:ext cx="12191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altLang="zh-CN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ПАСПОРТ</a:t>
            </a:r>
          </a:p>
        </p:txBody>
      </p:sp>
      <p:sp>
        <p:nvSpPr>
          <p:cNvPr id="11" name="雷锋PPT网 www.lfppt.com"/>
          <p:cNvSpPr txBox="1"/>
          <p:nvPr/>
        </p:nvSpPr>
        <p:spPr>
          <a:xfrm>
            <a:off x="0" y="0"/>
            <a:ext cx="12191999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МИНИСТЕРСТВО ПО ФИЗИЧЕСКОЙ КУЛЬТУРЕ И СПОРТУ</a:t>
            </a:r>
          </a:p>
          <a:p>
            <a:pPr algn="ctr"/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</a:t>
            </a:r>
          </a:p>
        </p:txBody>
      </p:sp>
      <p:pic>
        <p:nvPicPr>
          <p:cNvPr id="12" name="Рисунок 8" descr="лого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999" y="2394387"/>
            <a:ext cx="5040000" cy="37905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58379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ДИНАМИКА РАЗВИТИЯ ФИЗИЧЕСКОЙ КУЛЬТУРЫ И СПОРТА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 РЕСПУБЛИКЕ ДАГЕСТАН</a:t>
            </a:r>
          </a:p>
        </p:txBody>
      </p:sp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2545981600"/>
              </p:ext>
            </p:extLst>
          </p:nvPr>
        </p:nvGraphicFramePr>
        <p:xfrm>
          <a:off x="2358032" y="1124744"/>
          <a:ext cx="7475935" cy="12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2293167666"/>
              </p:ext>
            </p:extLst>
          </p:nvPr>
        </p:nvGraphicFramePr>
        <p:xfrm>
          <a:off x="2358031" y="2558390"/>
          <a:ext cx="7475935" cy="12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1102880465"/>
              </p:ext>
            </p:extLst>
          </p:nvPr>
        </p:nvGraphicFramePr>
        <p:xfrm>
          <a:off x="2358031" y="3992035"/>
          <a:ext cx="7475935" cy="12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val="782941124"/>
              </p:ext>
            </p:extLst>
          </p:nvPr>
        </p:nvGraphicFramePr>
        <p:xfrm>
          <a:off x="2358030" y="5425017"/>
          <a:ext cx="7475935" cy="12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644561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НОРМАТИВНАЯ ПРАВОВАЯ БАЗА СФЕРЫ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ФИЗИЧЕСКОЙ КУЛЬТУРЫ И СПОРТА РЕСПУБЛИКИ ДАГЕСТАН</a:t>
            </a:r>
          </a:p>
        </p:txBody>
      </p:sp>
      <p:sp>
        <p:nvSpPr>
          <p:cNvPr id="9" name="Содержимое 10">
            <a:extLst>
              <a:ext uri="{FF2B5EF4-FFF2-40B4-BE49-F238E27FC236}">
                <a16:creationId xmlns:a16="http://schemas.microsoft.com/office/drawing/2014/main" id="{F50DA2CE-332C-4413-877C-4FB4B09D5517}"/>
              </a:ext>
            </a:extLst>
          </p:cNvPr>
          <p:cNvSpPr txBox="1">
            <a:spLocks/>
          </p:cNvSpPr>
          <p:nvPr/>
        </p:nvSpPr>
        <p:spPr bwMode="auto">
          <a:xfrm>
            <a:off x="133446" y="1215822"/>
            <a:ext cx="11929159" cy="5642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Закон Республики Дагестан от 02.02.2010 г. 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№5 </a:t>
            </a: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«О физической культуре и спорте в Республике 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Дагестан».</a:t>
            </a:r>
            <a:endParaRPr lang="ru-RU" altLang="ru-RU" sz="1400" kern="0" dirty="0">
              <a:latin typeface="Times New Roman" pitchFamily="18" charset="0"/>
              <a:cs typeface="Times New Roman" pitchFamily="18" charset="0"/>
            </a:endParaRP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22 декабря 2014 г. №658 «Об утверждении государственной программы РД «Развитие физической культуры и спорта в РД на 2015-2020 годы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altLang="ru-RU" sz="1400" kern="0" dirty="0">
              <a:latin typeface="Times New Roman" pitchFamily="18" charset="0"/>
              <a:cs typeface="Times New Roman" pitchFamily="18" charset="0"/>
            </a:endParaRP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21 июня 2013 г. №323 «Об утверждении Положения о размерах стипендий и премиальных выплат спортсменам, порядке их назначения и выплаты и Положения о размерах оплаты труда и премиальных выплат тренерам и специалистам в области физической культуры и спорта за подготовку спортсменов высокого класса, порядке их назначения и выплаты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altLang="ru-RU" sz="1400" kern="0" dirty="0">
              <a:latin typeface="Times New Roman" pitchFamily="18" charset="0"/>
              <a:cs typeface="Times New Roman" pitchFamily="18" charset="0"/>
            </a:endParaRP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17 июня 2014 г. №274 «Об утверждении Положения об оплате труда работников государственных бюджетных и казенных учреждений, находящихся в ведении Минспорта РД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altLang="ru-RU" sz="1400" kern="0" dirty="0">
              <a:latin typeface="Times New Roman" pitchFamily="18" charset="0"/>
              <a:cs typeface="Times New Roman" pitchFamily="18" charset="0"/>
            </a:endParaRP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12 января 2017 года 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№4 </a:t>
            </a: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«Вопросы Министерства по физической культуре и спорту Республики Дагестан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altLang="ru-RU" sz="1400" kern="0" dirty="0">
              <a:latin typeface="Times New Roman" pitchFamily="18" charset="0"/>
              <a:cs typeface="Times New Roman" pitchFamily="18" charset="0"/>
            </a:endParaRP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18.02.2010 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№47 </a:t>
            </a: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«Об утверждении перечня государственных спортивных учреждений Республики Дагестан и муниципальных спортивных учреждений 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получателей спортивного инвентаря и оборудования и порядка обеспечения спортивным инвентарем и оборудованием государственных спортивных учреждений Республики Дагестан и муниципальных спортивных учреждений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altLang="ru-RU" sz="1400" kern="0" dirty="0">
              <a:latin typeface="Times New Roman" pitchFamily="18" charset="0"/>
              <a:cs typeface="Times New Roman" pitchFamily="18" charset="0"/>
            </a:endParaRP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19.07.2010 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№260 </a:t>
            </a: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Плане </a:t>
            </a: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мероприятий по реализации в Республике Дагестан в 2011-2015 годах Стратегии развития физической культуры и спорта в Российской Федерации на период до 2020 года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altLang="ru-RU" sz="1400" kern="0" dirty="0">
              <a:latin typeface="Times New Roman" pitchFamily="18" charset="0"/>
              <a:cs typeface="Times New Roman" pitchFamily="18" charset="0"/>
            </a:endParaRP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2 августа 2012 года №254 «О материальном обеспечении чемпионов Олимпийских, Паралимпийских и </a:t>
            </a:r>
            <a:r>
              <a:rPr lang="ru-RU" altLang="ru-RU" sz="1400" kern="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 игр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altLang="ru-RU" sz="1400" kern="0" dirty="0">
              <a:latin typeface="Times New Roman" pitchFamily="18" charset="0"/>
              <a:cs typeface="Times New Roman" pitchFamily="18" charset="0"/>
            </a:endParaRP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5 ноября 2008 г. №363 «Об утверждении Положения о порядке проведения республиканского смотра-конкурса на лучшую организацию работы по развитию физической культуры и спорта в муниципальных образованиях РД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altLang="ru-RU" sz="1400" kern="0" dirty="0">
              <a:latin typeface="Times New Roman" pitchFamily="18" charset="0"/>
              <a:cs typeface="Times New Roman" pitchFamily="18" charset="0"/>
            </a:endParaRP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11 ноября 2013 г. №577 «Об утверждении Правил предоставления субсидий из республиканского бюджета РД негосударственным физкультурно-спортивным организациям на возмещение затрат, 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связанных </a:t>
            </a: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с участием спортивных команд в официальных спортивных мероприятиях</a:t>
            </a:r>
            <a:r>
              <a:rPr lang="ru-RU" alt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altLang="ru-RU" sz="1400" kern="0" dirty="0">
              <a:latin typeface="Times New Roman" pitchFamily="18" charset="0"/>
              <a:cs typeface="Times New Roman" pitchFamily="18" charset="0"/>
            </a:endParaRP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26 сентября 2018 года №140 «О состоянии и развитии неолимпийских видов спорта в Республике Дагестан</a:t>
            </a:r>
            <a:r>
              <a:rPr 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400" kern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787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НОРМАТИВНАЯ ПРАВОВАЯ БАЗА СФЕРЫ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ФИЗИЧЕСКОЙ КУЛЬТУРЫ И СПОРТА РЕСПУБЛИКИ ДАГЕСТАН</a:t>
            </a:r>
          </a:p>
        </p:txBody>
      </p:sp>
      <p:sp>
        <p:nvSpPr>
          <p:cNvPr id="9" name="Содержимое 10">
            <a:extLst>
              <a:ext uri="{FF2B5EF4-FFF2-40B4-BE49-F238E27FC236}">
                <a16:creationId xmlns:a16="http://schemas.microsoft.com/office/drawing/2014/main" id="{F50DA2CE-332C-4413-877C-4FB4B09D5517}"/>
              </a:ext>
            </a:extLst>
          </p:cNvPr>
          <p:cNvSpPr txBox="1">
            <a:spLocks/>
          </p:cNvSpPr>
          <p:nvPr/>
        </p:nvSpPr>
        <p:spPr bwMode="auto">
          <a:xfrm>
            <a:off x="133446" y="1215822"/>
            <a:ext cx="11929159" cy="5642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16 июля 2018 года №92 «О внедрении Всероссийского физкультурно-спортивного комплекса «Готов к труду и обороне» в Республике Дагестан</a:t>
            </a:r>
            <a:r>
              <a:rPr 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400" kern="0" dirty="0">
              <a:latin typeface="Times New Roman" pitchFamily="18" charset="0"/>
              <a:cs typeface="Times New Roman" pitchFamily="18" charset="0"/>
            </a:endParaRP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400" kern="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 РД от 1 февраля 2018 года №16-05/64 «Об утверждении Порядка разработки и представления региональными спортивными федерациями Республики Дагестан в Министерство по физической культуре и спорту Республики Дагестан программ развития соответствующих видов спорта в Республике Дагестан</a:t>
            </a:r>
            <a:r>
              <a:rPr 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400" kern="0" dirty="0">
              <a:latin typeface="Times New Roman" pitchFamily="18" charset="0"/>
              <a:cs typeface="Times New Roman" pitchFamily="18" charset="0"/>
            </a:endParaRP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400" kern="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 РД от 25 января 2018 года №16-05/44 «Об утверждении Порядка представления отчета о деятельности региональных спортивных федераций Республики Дагестан</a:t>
            </a:r>
            <a:r>
              <a:rPr 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 smtClean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18 июля 2019 №168 «О плане мероприятий по реализации в Республике Дагестан в 2019-2020 годах Стратегии развития физической культуры и спорта в Российской Федерации на период до 2020 года».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400" kern="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 РД от 3 марта 2020 г № 16-05/205 «Об утверждении порядка определения нормативных затрат на оказание государственных услуг в сфере физической культуры и спорта, применяемых при расчете объема субсидий на финансовое обеспечение выполнения государственного задания государственных учреждений, находящихся в ведении Министерства по физической культуре и спорту Республики Дагестан</a:t>
            </a:r>
            <a:r>
              <a:rPr 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400" kern="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 РД от 3 марта 2020 г № 16-05/204 «Об утверждении Порядка составления и утверждения плана финансово-хозяйственной деятельности государственных бюджетных учреждений Республики Дагестан, находящихся в ведении Министерства по физической культуре и спорту Республики Дагестан</a:t>
            </a:r>
            <a:r>
              <a:rPr 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400" kern="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 РД от 8 мая 2020 г № 16-05/278 «Об утверждении порядка определения нормативных затрат на выполнение работ государственными бюджетными учреждениями, в отношении которых Министерство по физической культуре и спорту Республики Дагестан осуществляет функции и полномочия учредителя</a:t>
            </a:r>
            <a:r>
              <a:rPr 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400" kern="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 РД от 14 июля 2020 г № 16-05/315 «Об утверждении общих принципов и критериев формирования списков кандидатов в спортивные сборные команды Республики Дагестан и порядка утверждения этих списков</a:t>
            </a:r>
            <a:r>
              <a:rPr lang="ru-RU" sz="1400" kern="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400" kern="0" dirty="0">
              <a:latin typeface="Times New Roman" pitchFamily="18" charset="0"/>
              <a:cs typeface="Times New Roman" pitchFamily="18" charset="0"/>
            </a:endParaRP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endParaRPr lang="ru-RU" sz="1400" kern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581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305432"/>
            <a:ext cx="11193202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ЛУЧШИЕ СПОРТСМЕНЫ РЕСПУБЛИКИ ДАГЕСТАН 2019 ГОДА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700754"/>
              </p:ext>
            </p:extLst>
          </p:nvPr>
        </p:nvGraphicFramePr>
        <p:xfrm>
          <a:off x="129396" y="1263231"/>
          <a:ext cx="11933209" cy="546084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247733">
                  <a:extLst>
                    <a:ext uri="{9D8B030D-6E8A-4147-A177-3AD203B41FA5}">
                      <a16:colId xmlns:a16="http://schemas.microsoft.com/office/drawing/2014/main" val="2679044104"/>
                    </a:ext>
                  </a:extLst>
                </a:gridCol>
                <a:gridCol w="1416741">
                  <a:extLst>
                    <a:ext uri="{9D8B030D-6E8A-4147-A177-3AD203B41FA5}">
                      <a16:colId xmlns:a16="http://schemas.microsoft.com/office/drawing/2014/main" val="1675630052"/>
                    </a:ext>
                  </a:extLst>
                </a:gridCol>
                <a:gridCol w="972109">
                  <a:extLst>
                    <a:ext uri="{9D8B030D-6E8A-4147-A177-3AD203B41FA5}">
                      <a16:colId xmlns:a16="http://schemas.microsoft.com/office/drawing/2014/main" val="1660690043"/>
                    </a:ext>
                  </a:extLst>
                </a:gridCol>
                <a:gridCol w="1038392">
                  <a:extLst>
                    <a:ext uri="{9D8B030D-6E8A-4147-A177-3AD203B41FA5}">
                      <a16:colId xmlns:a16="http://schemas.microsoft.com/office/drawing/2014/main" val="1390023756"/>
                    </a:ext>
                  </a:extLst>
                </a:gridCol>
                <a:gridCol w="2076782">
                  <a:extLst>
                    <a:ext uri="{9D8B030D-6E8A-4147-A177-3AD203B41FA5}">
                      <a16:colId xmlns:a16="http://schemas.microsoft.com/office/drawing/2014/main" val="2756815711"/>
                    </a:ext>
                  </a:extLst>
                </a:gridCol>
                <a:gridCol w="1634913">
                  <a:extLst>
                    <a:ext uri="{9D8B030D-6E8A-4147-A177-3AD203B41FA5}">
                      <a16:colId xmlns:a16="http://schemas.microsoft.com/office/drawing/2014/main" val="1472664893"/>
                    </a:ext>
                  </a:extLst>
                </a:gridCol>
                <a:gridCol w="1546539">
                  <a:extLst>
                    <a:ext uri="{9D8B030D-6E8A-4147-A177-3AD203B41FA5}">
                      <a16:colId xmlns:a16="http://schemas.microsoft.com/office/drawing/2014/main" val="3039838379"/>
                    </a:ext>
                  </a:extLst>
                </a:gridCol>
              </a:tblGrid>
              <a:tr h="2766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Спортсмены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спорта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родж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Звание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Соревнования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Дисциплина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316103"/>
                  </a:ext>
                </a:extLst>
              </a:tr>
              <a:tr h="17290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Садулаев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Абдулрашид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Булачевич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1996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97 кг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001854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170176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586992"/>
                  </a:ext>
                </a:extLst>
              </a:tr>
              <a:tr h="1729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Рашидов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Гаджимурад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Газигандович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1995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65 кг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658527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341278"/>
                  </a:ext>
                </a:extLst>
              </a:tr>
              <a:tr h="17290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Магомедалиева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Зенфира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Рамазановна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бокс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1988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+81 кг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119585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261637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240346"/>
                  </a:ext>
                </a:extLst>
              </a:tr>
              <a:tr h="17290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Алифиренко Евгений Федорович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1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паратхэквондо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К43</a:t>
                      </a:r>
                    </a:p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484984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759645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69960"/>
                  </a:ext>
                </a:extLst>
              </a:tr>
              <a:tr h="17290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Исалдибиров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Магомедзагид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Аслангереевич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1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паратхэквондо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К44</a:t>
                      </a:r>
                    </a:p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31775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4318345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495853"/>
                  </a:ext>
                </a:extLst>
              </a:tr>
              <a:tr h="1729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Жабраилов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Алихан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Лукманович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1994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86 кг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1383536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079193"/>
                  </a:ext>
                </a:extLst>
              </a:tr>
              <a:tr h="17290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Сидоров Даниил Дмитриевич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1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паратхэквондо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К44</a:t>
                      </a:r>
                    </a:p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746365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005217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769883"/>
                  </a:ext>
                </a:extLst>
              </a:tr>
              <a:tr h="17290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Атаев Зайнутдин Ильмутдинович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1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паратхэквондо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К44</a:t>
                      </a:r>
                    </a:p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+75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0455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85332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2959970"/>
                  </a:ext>
                </a:extLst>
              </a:tr>
              <a:tr h="17290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Кумаев Мухтар Рабаданович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1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паратхэквондо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К42</a:t>
                      </a:r>
                    </a:p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+75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 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149844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6460696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851863"/>
                  </a:ext>
                </a:extLst>
              </a:tr>
              <a:tr h="1729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Таймазов Муса Изамутдинович 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</a:t>
                      </a:r>
                    </a:p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(легкая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атлетика)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1984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МСМК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F51 (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метание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клаба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727127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836778"/>
                  </a:ext>
                </a:extLst>
              </a:tr>
              <a:tr h="1703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Угуев Заур Ризванович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1995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57 кг 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052354"/>
                  </a:ext>
                </a:extLst>
              </a:tr>
              <a:tr h="1703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Тражукова Инна Вячеславовна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женская борьба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1990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62 кг 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89046"/>
                  </a:ext>
                </a:extLst>
              </a:tr>
              <a:tr h="1703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Гаджимагомедов Муслим Гамзатович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бокс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1997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91 кг 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08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33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8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СССР (фехтования),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Олимпийских игр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1968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г., г. Мехико (Мексика), 1976г. г. Монреаль (Канада), 1980г. г. Москва (СССР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alt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Назлымов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Владимир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Аливерович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120" y="1801851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1851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903" y="1801851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СССР (вольная борьба),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Олимпийских игр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1972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г., г.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Мюнхен (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ФРГ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alt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Абдулбеков</a:t>
            </a:r>
            <a:r>
              <a:rPr lang="ru-RU" sz="1600" b="1" i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Загалав</a:t>
            </a:r>
            <a:r>
              <a:rPr lang="ru-RU" sz="1600" b="1" i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Абдулбекович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8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638" y="4668479"/>
            <a:ext cx="179096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902" y="4668479"/>
            <a:ext cx="242434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889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СССР (вольная борьба),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Олимпийских игр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1976г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. г. Монреаль (Канада).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Юмин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Владимир </a:t>
            </a:r>
            <a:r>
              <a:rPr lang="ru-RU" sz="1600" b="1" i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СССР (вольная борьба),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Олимпийских игр 1980г. г. Москва (СССР).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Абсаидов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Сайпула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Атавович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79" y="1815276"/>
            <a:ext cx="270315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638" y="1823467"/>
            <a:ext cx="273191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963" y="1823467"/>
            <a:ext cx="267804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828" y="4668479"/>
            <a:ext cx="247143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783" y="4671919"/>
            <a:ext cx="269085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740" y="4668479"/>
            <a:ext cx="272285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7737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СССР (вольная борьба),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Олимпийских игр 1980г. г. Москва (СССР).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5" y="1124744"/>
            <a:ext cx="3981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Абушев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Магомедгасан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Мингажутдинович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СССР (вольная борьба),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Олимпийских игр 1996г. г. Атланта (США).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0" y="3991372"/>
            <a:ext cx="4221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Магомедов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Хаджимурад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Сайгидмагомедович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114" y="1801851"/>
            <a:ext cx="269326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1851"/>
            <a:ext cx="271458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701" y="1802581"/>
            <a:ext cx="249562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78794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367" y="4662736"/>
            <a:ext cx="256140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070" y="4662736"/>
            <a:ext cx="266451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057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России (вольная борьба),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Олимпийских игр 1996г. г. Атланта (США), 2004г. г. Афины (Греция), 2008г.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г.Пекин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(Китай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alt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Сайтиев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Бувайсар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Хамидович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Россия (вольная борьба),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Олимпийских игр 2000г. г. Сидней (Австралия).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Умаханов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Мурад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Мустафаевич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796558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21" y="1796558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794" y="1796558"/>
            <a:ext cx="1566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21" y="4673899"/>
            <a:ext cx="275924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148" y="4673899"/>
            <a:ext cx="12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2950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6051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Россия (вольная борьба),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Олимпийских игр 2000г. г. Сидней (Австралия).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5" y="1124744"/>
            <a:ext cx="3343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Муртазалиев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Сайгид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Россия (вольная борьба),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Олимпийских игр 2000г. г. Сидней (Австралия).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Сайтиев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Адам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Хамидович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796558"/>
            <a:ext cx="2832751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104" y="1796558"/>
            <a:ext cx="159400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872" y="1796558"/>
            <a:ext cx="306444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683" y="4668479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010" y="4668479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7077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России (боксу),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Олимпийских игр 2004г. г. Афины (Греция).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369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Гайдарбеков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Гайдарбек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Абдулаевич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России (вольная борьба),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Олимпийских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игр 2004 г. г. Афины (Греция), 2008 г.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г.Пекин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(Китай).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Батиров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Мавлет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Алавдинович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652" y="1805582"/>
            <a:ext cx="144180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099" y="1797433"/>
            <a:ext cx="149449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796558"/>
            <a:ext cx="233397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792" y="4673973"/>
            <a:ext cx="27072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626744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865" y="4668479"/>
            <a:ext cx="125714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1095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19" name="Содержимое 3"/>
          <p:cNvSpPr>
            <a:spLocks noGrp="1"/>
          </p:cNvSpPr>
          <p:nvPr>
            <p:ph sz="half" idx="4294967295"/>
          </p:nvPr>
        </p:nvSpPr>
        <p:spPr>
          <a:xfrm>
            <a:off x="3581591" y="1263225"/>
            <a:ext cx="8481013" cy="5594775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и политический деятель, генерал-полковник полиции.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12 сентября 1965 года в Орехово-Зуеве Московской области.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1982-1986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учеба в Саратовском высшем военном командном Краснознаменном училище внутренних войск имени Ф. Э. Дзержинского.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1986-1991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служба в управлении внутренних войск МВД СССР по Украине и Молдавии.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1991-1994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учеба в Общевойсковой академии им. М. В. Фрунзе.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1994 году направлен в распоряжение командующего войсками Северо-Кавказского округа ВВ МВД России, назначен старшим помощником начальника штаба одной из частей оперативного назначения.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1994-1996 гг. служба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разведотделе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Северо-Кавказского округа внутренних войск МВД России.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1997 году назначен командиром 2-го полка Отдельной дивизии оперативного назначения (ОДОН, известна как дивизия Дзержинского.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2001-2002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заместитель командира Отдельной орденов Ленина и Октябрьской Революции Краснознаменной дивизии оперативного назначения.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2002-2008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командир дивизии.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2008-2011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начальник штаба - первый заместитель командующего войсками Центрального регионального командования внутренних войск МВД РФ.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2011-2014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командующий объединенной группировкой войск по проведению контртеррористических операций на территории Северо-Кавказского региона РФ - первым заместителем командующего войсками Северо-Кавказского регионального командования внутренних войск МВД России.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2014-2016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полномочный представитель президента в Северо-Кавказском федеральном округе (СКФО).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2016 году назначен первым заместителем директора Федеральной службы войск национальной гвардии.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Входит в попечительский совет Фонда содействия развитию спорта и медицины им. Героя России генерала-полковника А. А. Романова.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Действительный государственный советник РФ I класса.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орденами "За военные заслуги" (1999), Почета (2008), "За заслуги перед Отечеством" IV степени с мечами (2014), Александра Невского (2015), Мужества (2018). Имеет право ношения крапового берета (с 1996 года).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октября 2020 года Указом Президента Российской Федерации назначен Временно исполняющим обязанности Главы Республики Дагестан.</a:t>
            </a: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628343" y="1101166"/>
            <a:ext cx="223224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Меликов</a:t>
            </a:r>
            <a:endParaRPr lang="en-US" sz="2800" b="1" i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Сергей</a:t>
            </a:r>
            <a:endParaRPr lang="en-US" sz="2800" b="1" i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Алимович</a:t>
            </a:r>
            <a:endParaRPr lang="ru-RU" sz="2800" b="1" i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555" y="2601062"/>
            <a:ext cx="2729823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雷锋PPT网 www.lfppt.com"/>
          <p:cNvSpPr txBox="1"/>
          <p:nvPr/>
        </p:nvSpPr>
        <p:spPr>
          <a:xfrm>
            <a:off x="998798" y="151544"/>
            <a:ext cx="11193202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ГЛАВА РЕСПУБЛИКИ ДАГЕСТАН</a:t>
            </a:r>
          </a:p>
        </p:txBody>
      </p:sp>
    </p:spTree>
    <p:extLst>
      <p:ext uri="{BB962C8B-B14F-4D97-AF65-F5344CB8AC3E}">
        <p14:creationId xmlns:p14="http://schemas.microsoft.com/office/powerpoint/2010/main" val="3889043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России (вольная борьба),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Олимпийских игр 2008г.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г.Пекин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(Китай).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0" y="3991372"/>
            <a:ext cx="35602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Мурадов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Ширвани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Гаджикурбанович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010" y="4670802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683" y="4668479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65" y="1801851"/>
            <a:ext cx="1200000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071" y="1806292"/>
            <a:ext cx="179532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099" y="1801851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1851"/>
            <a:ext cx="230179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TextBox 28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России (вольная борьба (спорт глухих)),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en-US" altLang="ru-RU" sz="1200" dirty="0">
                <a:latin typeface="Times New Roman" pitchFamily="18" charset="0"/>
                <a:cs typeface="Times New Roman" pitchFamily="18" charset="0"/>
              </a:rPr>
              <a:t>XXIII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игр 2017г. г.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Самсун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(Турция).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Аскаров Аскар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Сайпулаевич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536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</a:t>
            </a:r>
            <a:r>
              <a:rPr lang="en-US" alt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России (вольная борьба), чемпиона Олимпийских игр 2008г.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г.Пекин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(Китай).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326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Ахмедов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Бахтияр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Шихабудинович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743" y="1796558"/>
            <a:ext cx="262331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526" y="1827336"/>
            <a:ext cx="270406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251" y="1827336"/>
            <a:ext cx="270508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борьба), чемпион Олимпийских игр 2012г. г. Лондон (Великобритания).</a:t>
            </a: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Махов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Билял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Валерьевич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65" y="4668479"/>
            <a:ext cx="1350000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70052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829" y="4674512"/>
            <a:ext cx="305375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733" y="4668479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0829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России (дзюдо),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Олимпийских игр 2012г. г. Лондон (Великобритания).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Исаев Мансур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Мустафаевич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России (дзюдо),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Олимпийских игр 2012г. г. Лондон (Великобритания).</a:t>
            </a: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Хайбулаев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Тагир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Камалдинович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213" y="1799439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429" y="1797724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1851"/>
            <a:ext cx="249230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68336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484" y="4668479"/>
            <a:ext cx="257837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646" y="4668479"/>
            <a:ext cx="221822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6595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России (дзюдо),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Паралимпийских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игр 2004г. г. Афины (Греция).</a:t>
            </a: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Казакова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Мадина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Муратовна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России (дзюдо спорт глухих), чемпион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игр 2013 года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г.София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(Болгария).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0" y="3991372"/>
            <a:ext cx="35861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Магомедилаев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Мурад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Сапигаджиевич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668" y="1811424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684" y="1811424"/>
            <a:ext cx="12042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7823"/>
            <a:ext cx="12042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430" y="4668479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153" y="4668479"/>
            <a:ext cx="268967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030" y="4668479"/>
            <a:ext cx="238076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04210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России (вольная борьба спорт слепых), чемпион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игр 2013 года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г.София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(Болгария).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5" y="1124744"/>
            <a:ext cx="3559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Абакаров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Бийсолтан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Садрутдинович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5445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21" y="1806703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905" y="1801851"/>
            <a:ext cx="268967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России (дзюдо (спорт глухих)),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en-US" altLang="ru-RU" sz="1200" dirty="0">
                <a:latin typeface="Times New Roman" pitchFamily="18" charset="0"/>
                <a:cs typeface="Times New Roman" pitchFamily="18" charset="0"/>
              </a:rPr>
              <a:t>XXIII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игр 2017г. г.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Самсун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(Турция).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Аскеров Руслан </a:t>
            </a:r>
            <a:r>
              <a:rPr lang="ru-RU" sz="1600" b="1" i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65" y="4668479"/>
            <a:ext cx="1200000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473" y="4668479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007" y="4668479"/>
            <a:ext cx="1812081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22" y="4668479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8023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России (вольная борьба),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чемпион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Олимпийских игр 2012г. г. Лондон (Великобритания).</a:t>
            </a: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54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Отарсултанов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Джамал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Султанович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Заслуженный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России (вольная борьба ), чемпион О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лимпийских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игр 2016 года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г.Рио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-де-Жанейро (Бразилия).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Садулаев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Абдулрашид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Булачевич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602" y="1796558"/>
            <a:ext cx="286103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687" y="1796558"/>
            <a:ext cx="320309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831" y="1796558"/>
            <a:ext cx="32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602" y="4668479"/>
            <a:ext cx="2953611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262" y="4668479"/>
            <a:ext cx="286103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347" y="4668479"/>
            <a:ext cx="332893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11146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799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(вольная борьба) чемпион Олимпийских игр 2008 года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г.Пекин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(Китай).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326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Ирбайханов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Рамазан </a:t>
            </a:r>
            <a:r>
              <a:rPr lang="ru-RU" sz="1600" b="1" i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Исмаилович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борьба), чемпион Олимпийских игр 2012г. г. Лондон (Великобритания).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0" y="3991372"/>
            <a:ext cx="3241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Шарипов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Шарип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Абдулзагирович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799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901" y="1806964"/>
            <a:ext cx="241610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822" y="1806964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743" y="1809571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724521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642" y="4668479"/>
            <a:ext cx="170625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676" y="4653549"/>
            <a:ext cx="268656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  <a:r>
              <a:rPr lang="en-US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ВЫСТУПАВШИЕ ЗА</a:t>
            </a: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НАЦИОНАЛЬНЫЕ КОМАНДЫ ЗАРУБЕЖНЫХ СТРАН</a:t>
            </a:r>
          </a:p>
        </p:txBody>
      </p:sp>
    </p:spTree>
    <p:extLst>
      <p:ext uri="{BB962C8B-B14F-4D97-AF65-F5344CB8AC3E}">
        <p14:creationId xmlns:p14="http://schemas.microsoft.com/office/powerpoint/2010/main" val="27612194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6" cy="1799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(тхэквондо), чемпион Олимпийских игр 2016 года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г.Рио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-де-Жанейро (Бразилия).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326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Исаев Радик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Велединович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  <a:r>
              <a:rPr lang="en-US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ВЫСТУПАВШИЕ ЗА</a:t>
            </a: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НАЦИОНАЛЬНЫЕ КОМАНДЫ ЗАРУБЕЖНЫХ СТРАН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796201"/>
            <a:ext cx="121506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187" y="1791091"/>
            <a:ext cx="332717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143" y="1804813"/>
            <a:ext cx="135837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32686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ФИЗКУЛЬТУРНО-ОЗДОРОВИТЕЛЬНЫХ КОМПЛЕКСАХ (ФОК), ВВЕДЕННЫХ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 ЭКСПЛУАТАЦИЮ С 2006 ПО 2020 ГОДЫ В РАМКАХ УЧАСТИЯ РЕСПУБЛИКИ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ДАГЕСТАН В РЕАЛИЗАЦИИ МЕРОПРИЯТИЙ ФЕДЕРАЛЬНЫХ ПРОГРАММ</a:t>
            </a:r>
            <a:endParaRPr lang="ru-RU" altLang="zh-CN" sz="17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869251"/>
              </p:ext>
            </p:extLst>
          </p:nvPr>
        </p:nvGraphicFramePr>
        <p:xfrm>
          <a:off x="1857910" y="1263224"/>
          <a:ext cx="8476180" cy="5257800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849299">
                  <a:extLst>
                    <a:ext uri="{9D8B030D-6E8A-4147-A177-3AD203B41FA5}">
                      <a16:colId xmlns:a16="http://schemas.microsoft.com/office/drawing/2014/main" val="3546868163"/>
                    </a:ext>
                  </a:extLst>
                </a:gridCol>
                <a:gridCol w="7626881">
                  <a:extLst>
                    <a:ext uri="{9D8B030D-6E8A-4147-A177-3AD203B41FA5}">
                      <a16:colId xmlns:a16="http://schemas.microsoft.com/office/drawing/2014/main" val="2866852126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2006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62350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Спортивно-культурный комплекс в сел.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Тануси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Хунзахского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1590868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комплекс с залом в сел.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Урада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Шамильского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1794962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комплекс в сел.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Маджалис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Кайтагского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12441736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 </a:t>
                      </a: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657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Спортивно-культурный центр в сел. Хунзах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Хунзахского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427141558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 </a:t>
                      </a: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8948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Дворец спорта и молодежи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им.А.Алиева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гор. Каспийске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77372092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 </a:t>
                      </a: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1057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Стадион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им.Е.Исинбаевой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(«Труд») в гор. Махачкале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321026957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</a:t>
                      </a: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26512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Физкультурно-оздоровительный комплекс с универсальным игровым залом в гор. Кизляре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59092101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742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комплекс в гор. Махачкале (1-я очередь, 5 залов)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420790608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77826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Физкультурно-оздоровительный комплекс с универсальным залом в гор. Буйнакске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3297417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зал в сел.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Ансалта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Ботлихского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7559498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Физкультурно-оздоровительный комплекс с универсальным залом в гор. Хасавюрте 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397744960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</a:t>
                      </a: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522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Футбольное поле с беговыми дорожками и секторами в сел.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Ансалта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Ботлихского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36946220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76121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ФУТБОЛЬНЫХ ПОЛЯХ, ВВЕДЕННЫХ В ЭКСПЛУАТАЦИЮ С 2010 ПО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2020 ГОДЫ В РАМКАХ УЧАСТИЯ РЕСПУБЛИКИ ДАГЕСТАН В РЕАЛИЗАЦИИ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МЕРОПРИЯТИЙ ПОДПРОГРАММЫ «РАЗВИТИЕ ФУТБОЛА В РОССИЙСКОЙ ФЕДЕРАЦИИ»</a:t>
            </a:r>
            <a:endParaRPr lang="ru-RU" altLang="zh-CN" sz="17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33445" y="1263224"/>
            <a:ext cx="11929159" cy="5594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2010 году осуществлена поставка футбольного поля с искусственным покрытием для отделений футбола в ГБОУ ДО РД №СДЮСШОР им. Ш.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Умаханова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» г. Хасавюрт.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2011 году осуществлена поставка футбольного поля с искусственным покрытием для отделений футбола в ГБОУ ДО РД «СДЮСШОР «Динамо» г. Махачкалы</a:t>
            </a:r>
            <a:r>
              <a:rPr lang="ru-RU" alt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2012 году осуществлена поставка футбольного поля с искусственным покрытием для отделений футбола в ГБОУ ДО РД «ДЮСШ» г.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Кизилюрта</a:t>
            </a:r>
            <a:r>
              <a:rPr lang="ru-RU" alt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2013 году осуществлена поставка футбольного поля с искусственным покрытием для отделений футбола в МБОУ ДО «ДЮСШ №3» МО «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Ахтынский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 район», МБОУ ДО «ДЮСШ» МО «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Шамильский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 район</a:t>
            </a:r>
            <a:r>
              <a:rPr lang="ru-RU" altLang="ru-RU" sz="15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2014 год осуществлена поставка футбольного поля с искусственным покрытием для отделений футбола в ГБОУ ДО РД «ДЮСШ» с.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Эндирей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, Хасавюртовского района</a:t>
            </a:r>
            <a:r>
              <a:rPr lang="ru-RU" alt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2015 году осуществлена поставка футбольного поля с искусственным покрытием для отделений футбола в МКОУ ДО «ДЮСШ» </a:t>
            </a:r>
            <a:r>
              <a:rPr lang="ru-RU" altLang="ru-RU" sz="1500" dirty="0" err="1" smtClean="0">
                <a:latin typeface="Times New Roman" pitchFamily="18" charset="0"/>
                <a:cs typeface="Times New Roman" pitchFamily="18" charset="0"/>
              </a:rPr>
              <a:t>им.Гамидова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» с. Уркарах,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Дахадаевского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 района и МКОУ ДО «ДЮСШ» с.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Чирката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Гумбетовского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 района</a:t>
            </a:r>
            <a:r>
              <a:rPr lang="ru-RU" alt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2017 году осуществлена поставка футбольного поля с искусственным покрытием для отделений футбола в ГБУ РД «ДЮСШ» с.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Эндирей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, Хасавюртовского района</a:t>
            </a:r>
            <a:r>
              <a:rPr lang="ru-RU" alt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2018 году осуществлена поставка футбольного поля с искусственным покрытием для отделений футбола в МКОУ ДО «ДЮШОР» с.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Каякент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Каякентского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 района</a:t>
            </a:r>
            <a:r>
              <a:rPr lang="ru-RU" alt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2019 год осуществлена поставка футбольного поля с искусственным покрытием для отделений футбола в МКОУ ДО ДЮСШ г. Дербент</a:t>
            </a:r>
            <a:r>
              <a:rPr lang="ru-RU" alt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2020 году осуществлена поставка футбольного поля с искусственным покрытием для отделений футбола в МКОУ ДО ДЮСШ г. Буйнакск.</a:t>
            </a:r>
          </a:p>
        </p:txBody>
      </p:sp>
    </p:spTree>
    <p:extLst>
      <p:ext uri="{BB962C8B-B14F-4D97-AF65-F5344CB8AC3E}">
        <p14:creationId xmlns:p14="http://schemas.microsoft.com/office/powerpoint/2010/main" val="793052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51544"/>
            <a:ext cx="11193202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РЕСПУБЛИКА ДАГЕСТАН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89" y="1219939"/>
            <a:ext cx="1620000" cy="108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578" y="1219939"/>
            <a:ext cx="1038422" cy="108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6" y="2418969"/>
            <a:ext cx="3210275" cy="4320000"/>
          </a:xfrm>
          <a:prstGeom prst="rect">
            <a:avLst/>
          </a:prstGeom>
        </p:spPr>
      </p:pic>
      <p:sp>
        <p:nvSpPr>
          <p:cNvPr id="16" name="Содержимое 10">
            <a:extLst>
              <a:ext uri="{FF2B5EF4-FFF2-40B4-BE49-F238E27FC236}">
                <a16:creationId xmlns:a16="http://schemas.microsoft.com/office/drawing/2014/main" id="{F50DA2CE-332C-4413-877C-4FB4B09D5517}"/>
              </a:ext>
            </a:extLst>
          </p:cNvPr>
          <p:cNvSpPr txBox="1">
            <a:spLocks/>
          </p:cNvSpPr>
          <p:nvPr/>
        </p:nvSpPr>
        <p:spPr bwMode="auto">
          <a:xfrm>
            <a:off x="3142000" y="1201193"/>
            <a:ext cx="8920605" cy="5656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Республика Дагестан - субъект Российской Федерации, входит в состав Северо-Кавказского Федерального округа. Столица - город Махачкала.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Образована 20 января 1921. Дагестан - республика евразийской цивилизации. Дагестан в переводе означает «страна гор».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Республика граничит по суше и морю с пятью государствами - Азербайджаном, Грузией, Казахстаном, Туркменистаном и Ираном.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Общая протяженность территории с юга на север составляет около 400 км, с запада на восток - 300 км. по территории (50,3 тыс. кв. км.) и численности населения (около 3 млн. человек) Дагестан - самая крупная республика на Северном Кавказе.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Международный аэропорт, торговый, рыбный, нефтеналивной порты на Каспии вместе с железной дорогой, связывающей страну с Закавказьем и Ираном, делают столицу республики Махачкалу крупнейшим транспортным узлом на юге России.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Возрождаются машиностроение и приборостроение, легкая и пищевая промышленность, возникают новые предприятия, выпускающие продукцию по самым современным технологиям, - пластиковые трубы, стеклянную тару, комплектующие для автопрома, химические удобрения. Экономика республики представляет собой многоотраслевое хозяйство с аграрно-индустриальной специализацией.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В Дагестане сооружена самая мощная (один миллион киловатт) на Северном Кавказе гидроэлектростанция с уникальной высотной арочной плотиной (таких в мире еще всего четыре) -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Чиркейская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. А всего на реке Сулак и других горных реках, которыми так богата республика, возводится целый каскад электростанций: завершается строительство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Ирганайской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ГЭС (800 тысяч киловатт), сооружена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Гунибская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ГЭС, строятся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Гоцатлинская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Ахтынская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ГЭС.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Государственный, педагогический, и технический университеты, медицинская и сельскохозяйственная академии, институт народного хозяйства, 70 учреждений профессионального образования, Дагестанский научный центр Российской академии наук. 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В республике работают 513 докторов и более 2200 кандидатов наук.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В Дагестане издается свыше 100 газет, из них более 20 - республиканских, несколько журналов, работают 18 музеев, 9 национальных драматических театров. Национальный музей Республики Дагестан имеет 39 филиалов в муниципальных образованиях республики.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В Республике Дагестан 42 муниципальных образований районов и 10 городских округов. Органы управления физической культурой и спортом (комитеты, отделы) сохранены в 24 муниципальных образованиях. В 23-х произошла их реорганизация и слияние с муниципальными структурами, организующими работу с молодежью, отделами по культуре и туризму, в 5-и муниципальных образованиях орган управления физической культурой и спортом отсутствует.</a:t>
            </a:r>
          </a:p>
        </p:txBody>
      </p:sp>
    </p:spTree>
    <p:extLst>
      <p:ext uri="{BB962C8B-B14F-4D97-AF65-F5344CB8AC3E}">
        <p14:creationId xmlns:p14="http://schemas.microsoft.com/office/powerpoint/2010/main" val="20813016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  <a:endParaRPr lang="ru-RU" altLang="zh-CN" sz="17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5" cstate="print"/>
          <a:srcRect t="6502" b="-12"/>
          <a:stretch/>
        </p:blipFill>
        <p:spPr bwMode="auto">
          <a:xfrm>
            <a:off x="2057438" y="1327786"/>
            <a:ext cx="2592387" cy="17481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Заголовок 1"/>
          <p:cNvSpPr>
            <a:spLocks/>
          </p:cNvSpPr>
          <p:nvPr/>
        </p:nvSpPr>
        <p:spPr bwMode="auto">
          <a:xfrm>
            <a:off x="2177333" y="3128747"/>
            <a:ext cx="2369886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</a:p>
          <a:p>
            <a:pPr algn="ctr" eaLnBrk="1" hangingPunct="1"/>
            <a:r>
              <a:rPr lang="ru-RU" alt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Гунибский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</a:t>
            </a: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Согратль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(1988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 rotWithShape="1">
          <a:blip r:embed="rId6" cstate="print"/>
          <a:srcRect t="-11" r="2456" b="-11"/>
          <a:stretch/>
        </p:blipFill>
        <p:spPr bwMode="auto">
          <a:xfrm>
            <a:off x="4783497" y="1347969"/>
            <a:ext cx="2596908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4901705" y="3099781"/>
            <a:ext cx="236049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им.М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Базарганова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Кизилюрт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7659683" y="3110007"/>
            <a:ext cx="229888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Гумбетовский</a:t>
            </a:r>
            <a:r>
              <a:rPr lang="ru-RU" alt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Мехельта (2000 г.)</a:t>
            </a:r>
            <a:endParaRPr lang="ru-RU" altLang="ru-RU" sz="16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5"/>
          <p:cNvPicPr>
            <a:picLocks noChangeAspect="1" noChangeArrowheads="1"/>
          </p:cNvPicPr>
          <p:nvPr/>
        </p:nvPicPr>
        <p:blipFill rotWithShape="1">
          <a:blip r:embed="rId7" cstate="print"/>
          <a:srcRect l="-70" r="8041"/>
          <a:stretch/>
        </p:blipFill>
        <p:spPr bwMode="auto">
          <a:xfrm>
            <a:off x="7514077" y="1347969"/>
            <a:ext cx="2590100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7438" y="4097659"/>
            <a:ext cx="2594452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2146077" y="5862797"/>
            <a:ext cx="2417174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спортивной подготовки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Махачкала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2003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6859" y="4097659"/>
            <a:ext cx="2593546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4934137" y="5849471"/>
            <a:ext cx="2289056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Гергебельский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Гергебиль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2005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7753583" y="5838924"/>
            <a:ext cx="23553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Хунзахский</a:t>
            </a:r>
            <a:r>
              <a:rPr lang="ru-RU" alt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Цада</a:t>
            </a:r>
            <a:r>
              <a:rPr lang="ru-RU" alt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(2005 г.)</a:t>
            </a:r>
            <a:endParaRPr lang="ru-RU" altLang="ru-RU" sz="16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15"/>
          <p:cNvPicPr>
            <a:picLocks noChangeAspect="1" noChangeArrowheads="1"/>
          </p:cNvPicPr>
          <p:nvPr/>
        </p:nvPicPr>
        <p:blipFill rotWithShape="1">
          <a:blip r:embed="rId10" cstate="print"/>
          <a:srcRect l="717" t="-818" r="2002" b="818"/>
          <a:stretch/>
        </p:blipFill>
        <p:spPr bwMode="auto">
          <a:xfrm>
            <a:off x="7520173" y="4084275"/>
            <a:ext cx="2592288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724567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  <a:endParaRPr lang="ru-RU" altLang="zh-CN" sz="17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1991167" y="3082133"/>
            <a:ext cx="2768226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Карабудахкентский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Карабудахкент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2005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25" name="Picture 18"/>
          <p:cNvPicPr>
            <a:picLocks noChangeAspect="1" noChangeArrowheads="1"/>
          </p:cNvPicPr>
          <p:nvPr/>
        </p:nvPicPr>
        <p:blipFill rotWithShape="1">
          <a:blip r:embed="rId5" cstate="print"/>
          <a:srcRect t="-27" b="5128"/>
          <a:stretch/>
        </p:blipFill>
        <p:spPr bwMode="auto">
          <a:xfrm>
            <a:off x="2031558" y="1357105"/>
            <a:ext cx="2590800" cy="17285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 rotWithShape="1">
          <a:blip r:embed="rId6" cstate="print"/>
          <a:srcRect l="551" t="-13" r="4606" b="13"/>
          <a:stretch/>
        </p:blipFill>
        <p:spPr bwMode="auto">
          <a:xfrm>
            <a:off x="4799784" y="1354133"/>
            <a:ext cx="2592288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7" name="Заголовок 1"/>
          <p:cNvSpPr>
            <a:spLocks/>
          </p:cNvSpPr>
          <p:nvPr/>
        </p:nvSpPr>
        <p:spPr bwMode="auto">
          <a:xfrm>
            <a:off x="4896570" y="3167857"/>
            <a:ext cx="2398716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Хунзахский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Тануси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28" name="Picture 8"/>
          <p:cNvPicPr>
            <a:picLocks noChangeAspect="1" noChangeArrowheads="1"/>
          </p:cNvPicPr>
          <p:nvPr/>
        </p:nvPicPr>
        <p:blipFill rotWithShape="1">
          <a:blip r:embed="rId7" cstate="print"/>
          <a:srcRect l="-9" t="2631" r="-9"/>
          <a:stretch/>
        </p:blipFill>
        <p:spPr bwMode="auto">
          <a:xfrm>
            <a:off x="7565659" y="1354133"/>
            <a:ext cx="2592000" cy="1728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9" name="Заголовок 1"/>
          <p:cNvSpPr>
            <a:spLocks/>
          </p:cNvSpPr>
          <p:nvPr/>
        </p:nvSpPr>
        <p:spPr bwMode="auto">
          <a:xfrm>
            <a:off x="7653905" y="3138475"/>
            <a:ext cx="2409106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Левашинский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Леваши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2007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2162035" y="5830894"/>
            <a:ext cx="236049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Кайтагский</a:t>
            </a:r>
            <a:r>
              <a:rPr lang="ru-RU" alt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Маджалис</a:t>
            </a:r>
            <a:r>
              <a:rPr lang="ru-RU" alt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(2007 г.)</a:t>
            </a:r>
            <a:endParaRPr lang="ru-RU" altLang="ru-RU" sz="16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8" cstate="print"/>
          <a:srcRect l="11180" t="20" r="-2629" b="-20"/>
          <a:stretch/>
        </p:blipFill>
        <p:spPr bwMode="auto">
          <a:xfrm>
            <a:off x="2048573" y="4068412"/>
            <a:ext cx="2573785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" name="Picture 14"/>
          <p:cNvPicPr>
            <a:picLocks noChangeAspect="1" noChangeArrowheads="1"/>
          </p:cNvPicPr>
          <p:nvPr/>
        </p:nvPicPr>
        <p:blipFill rotWithShape="1">
          <a:blip r:embed="rId9" cstate="print"/>
          <a:srcRect t="5234" b="-28"/>
          <a:stretch/>
        </p:blipFill>
        <p:spPr bwMode="auto">
          <a:xfrm>
            <a:off x="4801272" y="4069784"/>
            <a:ext cx="2590800" cy="17266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3" name="Rectangle 15"/>
          <p:cNvSpPr>
            <a:spLocks noChangeArrowheads="1"/>
          </p:cNvSpPr>
          <p:nvPr/>
        </p:nvSpPr>
        <p:spPr bwMode="auto">
          <a:xfrm>
            <a:off x="4945734" y="5821596"/>
            <a:ext cx="2301876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Шамильский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Урада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2007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34" name="Picture 19"/>
          <p:cNvPicPr>
            <a:picLocks noChangeAspect="1" noChangeArrowheads="1"/>
          </p:cNvPicPr>
          <p:nvPr/>
        </p:nvPicPr>
        <p:blipFill rotWithShape="1">
          <a:blip r:embed="rId10" cstate="print"/>
          <a:srcRect t="-35" r="2845" b="-35"/>
          <a:stretch/>
        </p:blipFill>
        <p:spPr bwMode="auto">
          <a:xfrm>
            <a:off x="7568319" y="4068412"/>
            <a:ext cx="2591223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5" name="Rectangle 20"/>
          <p:cNvSpPr>
            <a:spLocks noChangeArrowheads="1"/>
          </p:cNvSpPr>
          <p:nvPr/>
        </p:nvSpPr>
        <p:spPr bwMode="auto">
          <a:xfrm>
            <a:off x="7714661" y="5836450"/>
            <a:ext cx="229943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им.Али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Алиева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Махачкала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2007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8994978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  <a:endParaRPr lang="ru-RU" altLang="zh-CN" sz="17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2140481" y="3080264"/>
            <a:ext cx="237648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Кулинский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Хосрех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10" name="Picture 22"/>
          <p:cNvPicPr>
            <a:picLocks noChangeAspect="1" noChangeArrowheads="1"/>
          </p:cNvPicPr>
          <p:nvPr/>
        </p:nvPicPr>
        <p:blipFill rotWithShape="1">
          <a:blip r:embed="rId5" cstate="print"/>
          <a:srcRect t="-6" r="1915" b="-6"/>
          <a:stretch/>
        </p:blipFill>
        <p:spPr bwMode="auto">
          <a:xfrm>
            <a:off x="2043181" y="1328913"/>
            <a:ext cx="2581277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6" cstate="print"/>
          <a:srcRect l="1008" t="-20" r="4405" b="-20"/>
          <a:stretch/>
        </p:blipFill>
        <p:spPr bwMode="auto">
          <a:xfrm>
            <a:off x="4809983" y="1328913"/>
            <a:ext cx="2592288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4927663" y="3091611"/>
            <a:ext cx="2345736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Бабаюртовский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Бабаюрт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2008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7731603" y="3079769"/>
            <a:ext cx="229854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Хунзахский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Хунзах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2008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14" name="Picture 23"/>
          <p:cNvPicPr>
            <a:picLocks noChangeAspect="1" noChangeArrowheads="1"/>
          </p:cNvPicPr>
          <p:nvPr/>
        </p:nvPicPr>
        <p:blipFill rotWithShape="1">
          <a:blip r:embed="rId7" cstate="print"/>
          <a:srcRect l="-1987" r="-1987"/>
          <a:stretch/>
        </p:blipFill>
        <p:spPr bwMode="auto">
          <a:xfrm>
            <a:off x="7587796" y="1328418"/>
            <a:ext cx="2590800" cy="1751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2152150" y="5861173"/>
            <a:ext cx="237077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Хасавюртовский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Хасавюрт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2008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16" name="Picture 21"/>
          <p:cNvPicPr>
            <a:picLocks noChangeAspect="1" noChangeArrowheads="1"/>
          </p:cNvPicPr>
          <p:nvPr/>
        </p:nvPicPr>
        <p:blipFill rotWithShape="1">
          <a:blip r:embed="rId8" cstate="print"/>
          <a:srcRect t="-40" r="2706" b="-40"/>
          <a:stretch/>
        </p:blipFill>
        <p:spPr bwMode="auto">
          <a:xfrm>
            <a:off x="2043181" y="4082507"/>
            <a:ext cx="2588710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4938674" y="5807189"/>
            <a:ext cx="2334906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Чарадинский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Цуриб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2008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19" name="Picture 16"/>
          <p:cNvPicPr>
            <a:picLocks noChangeAspect="1" noChangeArrowheads="1"/>
          </p:cNvPicPr>
          <p:nvPr/>
        </p:nvPicPr>
        <p:blipFill rotWithShape="1">
          <a:blip r:embed="rId9" cstate="print"/>
          <a:srcRect l="689" r="4724" b="-40"/>
          <a:stretch/>
        </p:blipFill>
        <p:spPr bwMode="auto">
          <a:xfrm>
            <a:off x="4809983" y="4082507"/>
            <a:ext cx="2592288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7633159" y="5810508"/>
            <a:ext cx="2373314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Акушинский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Бургимак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2008 г.)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19"/>
          <p:cNvPicPr>
            <a:picLocks noChangeAspect="1" noChangeArrowheads="1"/>
          </p:cNvPicPr>
          <p:nvPr/>
        </p:nvPicPr>
        <p:blipFill rotWithShape="1">
          <a:blip r:embed="rId10" cstate="print"/>
          <a:srcRect l="-15" t="2305" r="-15"/>
          <a:stretch/>
        </p:blipFill>
        <p:spPr bwMode="auto">
          <a:xfrm>
            <a:off x="7552213" y="4082507"/>
            <a:ext cx="2592000" cy="1731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663922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  <a:endParaRPr lang="ru-RU" altLang="zh-CN" sz="17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245474" y="3078144"/>
            <a:ext cx="230187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Левашинский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Мекеги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2008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10" name="Picture 20"/>
          <p:cNvPicPr>
            <a:picLocks noChangeAspect="1" noChangeArrowheads="1"/>
          </p:cNvPicPr>
          <p:nvPr/>
        </p:nvPicPr>
        <p:blipFill rotWithShape="1">
          <a:blip r:embed="rId5" cstate="print"/>
          <a:srcRect t="4976" b="-43"/>
          <a:stretch/>
        </p:blipFill>
        <p:spPr bwMode="auto">
          <a:xfrm>
            <a:off x="2034555" y="1351552"/>
            <a:ext cx="2592000" cy="17298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96996" y="1350944"/>
            <a:ext cx="2592387" cy="1727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9824" y="1345696"/>
            <a:ext cx="2592388" cy="1727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Заголовок 1"/>
          <p:cNvSpPr>
            <a:spLocks/>
          </p:cNvSpPr>
          <p:nvPr/>
        </p:nvSpPr>
        <p:spPr bwMode="auto">
          <a:xfrm>
            <a:off x="4852918" y="3164268"/>
            <a:ext cx="2480542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им.Али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Алиева</a:t>
            </a: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Каспийск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2010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14" name="Заголовок 1"/>
          <p:cNvSpPr>
            <a:spLocks/>
          </p:cNvSpPr>
          <p:nvPr/>
        </p:nvSpPr>
        <p:spPr bwMode="auto">
          <a:xfrm>
            <a:off x="7671076" y="3165512"/>
            <a:ext cx="2369884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им.Г.Гамидова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Махачкала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2010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2182091" y="5844886"/>
            <a:ext cx="2316096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Буйнакский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Буглен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2012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16" name="Picture 17"/>
          <p:cNvPicPr>
            <a:picLocks noChangeAspect="1" noChangeArrowheads="1"/>
          </p:cNvPicPr>
          <p:nvPr/>
        </p:nvPicPr>
        <p:blipFill rotWithShape="1">
          <a:blip r:embed="rId8" cstate="print"/>
          <a:srcRect t="-20" r="4724" b="-20"/>
          <a:stretch/>
        </p:blipFill>
        <p:spPr bwMode="auto">
          <a:xfrm>
            <a:off x="2034555" y="4116886"/>
            <a:ext cx="2611169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93260" y="4116886"/>
            <a:ext cx="2592000" cy="17269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Заголовок 1"/>
          <p:cNvSpPr>
            <a:spLocks/>
          </p:cNvSpPr>
          <p:nvPr/>
        </p:nvSpPr>
        <p:spPr bwMode="auto">
          <a:xfrm>
            <a:off x="4865269" y="5924339"/>
            <a:ext cx="2398714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Бабаюртовский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Бабаюрт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7620608" y="5842846"/>
            <a:ext cx="2371936" cy="57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Стадион «Труд»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Махачкала (2015 г.)</a:t>
            </a:r>
            <a:endParaRPr lang="ru-RU" altLang="ru-RU" sz="16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96" y="4115882"/>
            <a:ext cx="2592000" cy="17280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149243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  <a:endParaRPr lang="ru-RU" altLang="zh-CN" sz="17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235846" y="3105353"/>
            <a:ext cx="2222804" cy="57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Волейбольный центр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Махачкала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" r="-57"/>
          <a:stretch/>
        </p:blipFill>
        <p:spPr>
          <a:xfrm>
            <a:off x="2037623" y="1341356"/>
            <a:ext cx="2619250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4719550" y="3096015"/>
            <a:ext cx="273685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Административное здание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Минспорта РД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Махачкала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078" y="1341356"/>
            <a:ext cx="2592000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879627" y="3107964"/>
            <a:ext cx="1897464" cy="575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ФОК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Кизляр 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"/>
          <a:stretch/>
        </p:blipFill>
        <p:spPr>
          <a:xfrm>
            <a:off x="7527283" y="1342851"/>
            <a:ext cx="2602152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1825919" y="5849225"/>
            <a:ext cx="28767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Универсальный спортивный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г. Махачкала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спортивных залов 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г.)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300" y="4121225"/>
            <a:ext cx="2592000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Rectangle 5">
            <a:extLst>
              <a:ext uri="{FF2B5EF4-FFF2-40B4-BE49-F238E27FC236}">
                <a16:creationId xmlns:a16="http://schemas.microsoft.com/office/drawing/2014/main" id="{2958F3E2-89B1-437F-8116-E8AB3D41B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0519" y="5847590"/>
            <a:ext cx="2057026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зал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Ботлихский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Ансалта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19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" t="5353" r="8380" b="4549"/>
          <a:stretch/>
        </p:blipFill>
        <p:spPr bwMode="auto">
          <a:xfrm>
            <a:off x="4796078" y="4124582"/>
            <a:ext cx="2592288" cy="17281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7909005" y="5849417"/>
            <a:ext cx="2015728" cy="57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ФОК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Буйнакск (2019 г.)</a:t>
            </a:r>
            <a:endParaRPr lang="ru-RU" altLang="ru-RU" sz="16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" descr="https://www.riadagestan.ru/upload/iblock/537/53741b3317c84f82f05f4d6608e46da5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5" r="8822" b="6167"/>
          <a:stretch/>
        </p:blipFill>
        <p:spPr bwMode="auto">
          <a:xfrm>
            <a:off x="7506036" y="4121225"/>
            <a:ext cx="2625909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563880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  <a:endParaRPr lang="ru-RU" altLang="zh-CN" sz="17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036593" y="3124489"/>
            <a:ext cx="2088108" cy="57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ФОК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Хасавюрт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г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10" name="Picture 2" descr="В Хасавюрте и Буйнакске появятся новые спорткомплексы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66" r="10328"/>
          <a:stretch/>
        </p:blipFill>
        <p:spPr bwMode="auto">
          <a:xfrm>
            <a:off x="4789377" y="1374489"/>
            <a:ext cx="2582540" cy="175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3982705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КОЛИЧЕСТВЕ СПОРТИВНЫХ УЧРЕЖДЕНИЙ В РЕСПУБЛИКЕ ДАГЕСТАН,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ТРЕНЕРСКО-ПРЕПОДАВАТЕЛЬСКОМ СОСТАВЕ И ЗАНИМАЮЩИХСЯ</a:t>
            </a:r>
          </a:p>
          <a:p>
            <a:r>
              <a:rPr lang="ru-RU" altLang="zh-CN" sz="17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 2010 ПО 2019 ГОДЫ</a:t>
            </a:r>
            <a:endParaRPr lang="ru-RU" altLang="zh-CN" sz="17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1CC7D1DA-76B3-4E4C-8EB3-B4FA2544A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677770"/>
              </p:ext>
            </p:extLst>
          </p:nvPr>
        </p:nvGraphicFramePr>
        <p:xfrm>
          <a:off x="1355784" y="1274643"/>
          <a:ext cx="9480431" cy="2207895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569771">
                  <a:extLst>
                    <a:ext uri="{9D8B030D-6E8A-4147-A177-3AD203B41FA5}">
                      <a16:colId xmlns:a16="http://schemas.microsoft.com/office/drawing/2014/main" val="4227434130"/>
                    </a:ext>
                  </a:extLst>
                </a:gridCol>
                <a:gridCol w="791066">
                  <a:extLst>
                    <a:ext uri="{9D8B030D-6E8A-4147-A177-3AD203B41FA5}">
                      <a16:colId xmlns:a16="http://schemas.microsoft.com/office/drawing/2014/main" val="2863973636"/>
                    </a:ext>
                  </a:extLst>
                </a:gridCol>
                <a:gridCol w="791066">
                  <a:extLst>
                    <a:ext uri="{9D8B030D-6E8A-4147-A177-3AD203B41FA5}">
                      <a16:colId xmlns:a16="http://schemas.microsoft.com/office/drawing/2014/main" val="3296973275"/>
                    </a:ext>
                  </a:extLst>
                </a:gridCol>
                <a:gridCol w="791066">
                  <a:extLst>
                    <a:ext uri="{9D8B030D-6E8A-4147-A177-3AD203B41FA5}">
                      <a16:colId xmlns:a16="http://schemas.microsoft.com/office/drawing/2014/main" val="2436676536"/>
                    </a:ext>
                  </a:extLst>
                </a:gridCol>
                <a:gridCol w="791066">
                  <a:extLst>
                    <a:ext uri="{9D8B030D-6E8A-4147-A177-3AD203B41FA5}">
                      <a16:colId xmlns:a16="http://schemas.microsoft.com/office/drawing/2014/main" val="1137812687"/>
                    </a:ext>
                  </a:extLst>
                </a:gridCol>
                <a:gridCol w="791066">
                  <a:extLst>
                    <a:ext uri="{9D8B030D-6E8A-4147-A177-3AD203B41FA5}">
                      <a16:colId xmlns:a16="http://schemas.microsoft.com/office/drawing/2014/main" val="2101979239"/>
                    </a:ext>
                  </a:extLst>
                </a:gridCol>
                <a:gridCol w="791066">
                  <a:extLst>
                    <a:ext uri="{9D8B030D-6E8A-4147-A177-3AD203B41FA5}">
                      <a16:colId xmlns:a16="http://schemas.microsoft.com/office/drawing/2014/main" val="1207340453"/>
                    </a:ext>
                  </a:extLst>
                </a:gridCol>
                <a:gridCol w="791066">
                  <a:extLst>
                    <a:ext uri="{9D8B030D-6E8A-4147-A177-3AD203B41FA5}">
                      <a16:colId xmlns:a16="http://schemas.microsoft.com/office/drawing/2014/main" val="2765117866"/>
                    </a:ext>
                  </a:extLst>
                </a:gridCol>
                <a:gridCol w="791066">
                  <a:extLst>
                    <a:ext uri="{9D8B030D-6E8A-4147-A177-3AD203B41FA5}">
                      <a16:colId xmlns:a16="http://schemas.microsoft.com/office/drawing/2014/main" val="416823341"/>
                    </a:ext>
                  </a:extLst>
                </a:gridCol>
                <a:gridCol w="791066">
                  <a:extLst>
                    <a:ext uri="{9D8B030D-6E8A-4147-A177-3AD203B41FA5}">
                      <a16:colId xmlns:a16="http://schemas.microsoft.com/office/drawing/2014/main" val="3258848806"/>
                    </a:ext>
                  </a:extLst>
                </a:gridCol>
                <a:gridCol w="791066">
                  <a:extLst>
                    <a:ext uri="{9D8B030D-6E8A-4147-A177-3AD203B41FA5}">
                      <a16:colId xmlns:a16="http://schemas.microsoft.com/office/drawing/2014/main" val="366197329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4222606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Спортивных учреждений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2411465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Тренеров -преподавателей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4065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4378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4145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3754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3342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3454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3454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3454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925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Занимающихся 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110628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117289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123464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117156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113078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111856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102720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102893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102932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102993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5318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3583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51544"/>
            <a:ext cx="11193202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СПОРТ ВЫСШИХ ДОСТИЖЕНИЙ</a:t>
            </a:r>
          </a:p>
        </p:txBody>
      </p:sp>
      <p:sp>
        <p:nvSpPr>
          <p:cNvPr id="10" name="Содержимое 10">
            <a:extLst>
              <a:ext uri="{FF2B5EF4-FFF2-40B4-BE49-F238E27FC236}">
                <a16:creationId xmlns:a16="http://schemas.microsoft.com/office/drawing/2014/main" id="{F50DA2CE-332C-4413-877C-4FB4B09D5517}"/>
              </a:ext>
            </a:extLst>
          </p:cNvPr>
          <p:cNvSpPr txBox="1">
            <a:spLocks/>
          </p:cNvSpPr>
          <p:nvPr/>
        </p:nvSpPr>
        <p:spPr bwMode="auto">
          <a:xfrm>
            <a:off x="133446" y="1215822"/>
            <a:ext cx="11929159" cy="5642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118 спортсмена Республики Дагестан принимали участия в летних Олимпийских,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Паралимпийских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Сурлимпийских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играх, начиная с 1968 года, из них четырнадцать - за другие страны. За высокие спортивные результаты почетные спортивные звания «Заслуженный тренер СССР» и «Заслуженный тренер России» были присвоены 195-ти тренерам Республики Дагестан.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В 1968 г. на Олимпийских играх в Мексике фехтовальщик Владимир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Назлымов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завоевал золотую медаль. Этот успех он повторил на Олимпийских играх 1976 г. в Монреале и в 1980 г. в Москве.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118 дагестанских спортсменов приняли участие на двенадцати Олимпийских играх с 1968 по 2016 годы, на которых было завоевано 86 медалей из них: 34 золотых, 25 серебряных и 27 бронзовых медалей.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На пяти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Паралимпийских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играх с 1992 по 2012годы 3 спортсмена-дзюдоиста (спорт слепых) завоевали золотую, серебряную и 3 бронзовых медалей.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На пяти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играх с 1993 по 2017 годы девять дагестанских атлетов (спорт глухих - вольная борьба и дзюдо) принесли в копилку страны 6 золотые и 13 серебряных медали.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110 дагестанских борцов вольного стиля становились чемпионами Европы, 71 - чемпионами мира.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Подготовлено 110 заслуженных мастеров спорта СССР и России 279 мастеров спорта международного класса, 2142 мастеров спорта СССР и России по различным видам спорта.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353 спортсменов Республики Дагестан становились победителями и призерами первенств и чемпионатов мира и Европы по олимпийским видам спорта.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В 2008 году на Олимпийских играх в Пекине (Китай)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Бувайсар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Сайтиев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завоевал третью золотую олимпийскую медаль.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В 2008 году на Олимпийских играх в Пекине (Китай)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Мавлет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Батиров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завоевал вторую золотую олимпийскую медаль.</a:t>
            </a:r>
          </a:p>
        </p:txBody>
      </p:sp>
    </p:spTree>
    <p:extLst>
      <p:ext uri="{BB962C8B-B14F-4D97-AF65-F5344CB8AC3E}">
        <p14:creationId xmlns:p14="http://schemas.microsoft.com/office/powerpoint/2010/main" val="28589355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2020 ГОДА</a:t>
            </a:r>
            <a:endParaRPr lang="ru-RU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829254"/>
              </p:ext>
            </p:extLst>
          </p:nvPr>
        </p:nvGraphicFramePr>
        <p:xfrm>
          <a:off x="133448" y="1263220"/>
          <a:ext cx="11929158" cy="54222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9521">
                  <a:extLst>
                    <a:ext uri="{9D8B030D-6E8A-4147-A177-3AD203B41FA5}">
                      <a16:colId xmlns:a16="http://schemas.microsoft.com/office/drawing/2014/main" val="4093638255"/>
                    </a:ext>
                  </a:extLst>
                </a:gridCol>
                <a:gridCol w="2457459">
                  <a:extLst>
                    <a:ext uri="{9D8B030D-6E8A-4147-A177-3AD203B41FA5}">
                      <a16:colId xmlns:a16="http://schemas.microsoft.com/office/drawing/2014/main" val="745730621"/>
                    </a:ext>
                  </a:extLst>
                </a:gridCol>
                <a:gridCol w="1549015">
                  <a:extLst>
                    <a:ext uri="{9D8B030D-6E8A-4147-A177-3AD203B41FA5}">
                      <a16:colId xmlns:a16="http://schemas.microsoft.com/office/drawing/2014/main" val="2458526632"/>
                    </a:ext>
                  </a:extLst>
                </a:gridCol>
                <a:gridCol w="1773213">
                  <a:extLst>
                    <a:ext uri="{9D8B030D-6E8A-4147-A177-3AD203B41FA5}">
                      <a16:colId xmlns:a16="http://schemas.microsoft.com/office/drawing/2014/main" val="2334445066"/>
                    </a:ext>
                  </a:extLst>
                </a:gridCol>
                <a:gridCol w="1793596">
                  <a:extLst>
                    <a:ext uri="{9D8B030D-6E8A-4147-A177-3AD203B41FA5}">
                      <a16:colId xmlns:a16="http://schemas.microsoft.com/office/drawing/2014/main" val="3749488741"/>
                    </a:ext>
                  </a:extLst>
                </a:gridCol>
                <a:gridCol w="1793596">
                  <a:extLst>
                    <a:ext uri="{9D8B030D-6E8A-4147-A177-3AD203B41FA5}">
                      <a16:colId xmlns:a16="http://schemas.microsoft.com/office/drawing/2014/main" val="2134883486"/>
                    </a:ext>
                  </a:extLst>
                </a:gridCol>
                <a:gridCol w="1083144">
                  <a:extLst>
                    <a:ext uri="{9D8B030D-6E8A-4147-A177-3AD203B41FA5}">
                      <a16:colId xmlns:a16="http://schemas.microsoft.com/office/drawing/2014/main" val="3255943348"/>
                    </a:ext>
                  </a:extLst>
                </a:gridCol>
                <a:gridCol w="1199614">
                  <a:extLst>
                    <a:ext uri="{9D8B030D-6E8A-4147-A177-3AD203B41FA5}">
                      <a16:colId xmlns:a16="http://schemas.microsoft.com/office/drawing/2014/main" val="2332422403"/>
                    </a:ext>
                  </a:extLst>
                </a:gridCol>
              </a:tblGrid>
              <a:tr h="30515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спортивной федерации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дисциплины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руководителя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Контактные данные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электронной почты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начало аккредитации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окончания аккредитации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386304"/>
                  </a:ext>
                </a:extLst>
              </a:tr>
              <a:tr h="4555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бокса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Дагестан»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им.Ш.Мусаева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бокс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Селимов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Альберт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Шефкетович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8(928)833-33-83</a:t>
                      </a:r>
                      <a:endParaRPr lang="en-US" sz="9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8(988)268-14-72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info@fbrd.ru</a:t>
                      </a:r>
                      <a:endParaRPr lang="ru-RU" sz="900" b="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sdyushorpoboksu@mail.ru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27.12.2018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27.12.2022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512115"/>
                  </a:ext>
                </a:extLst>
              </a:tr>
              <a:tr h="16512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</a:t>
                      </a:r>
                    </a:p>
                    <a:p>
                      <a:pPr algn="ctr" rtl="0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футбола»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Будунов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Будун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Хачабекович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8(988)291-22-81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kairav@mail.ru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06.12.2018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823843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мини-футбол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8(988)296-61-62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anvar-mini@yandex.ru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005898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пляжный футбол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8(928)505-00-60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uor.dagestan@mail.ru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617777"/>
                  </a:ext>
                </a:extLst>
              </a:tr>
              <a:tr h="154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футбол 8х8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8(988)293-18-45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nfldagestan@mail.ru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39754"/>
                  </a:ext>
                </a:extLst>
              </a:tr>
              <a:tr h="165129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инвалидов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«Спортивная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 спорта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глухих»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Сулейманова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Хадижат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Абдулаевна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8(928)277-27-94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horbuh@yandex.ru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19.01.2019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19.01.2023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010748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дзюдо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383392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тхэквондо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302023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легкая атлетика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049183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настольный теннис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417482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гондбол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029013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футзал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913336"/>
                  </a:ext>
                </a:extLst>
              </a:tr>
              <a:tr h="154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пулевая стрельба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087599"/>
                  </a:ext>
                </a:extLst>
              </a:tr>
              <a:tr h="1651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Регби 2010 Республики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регби7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Гаджимагомедов</a:t>
                      </a:r>
                      <a:endParaRPr lang="ru-RU" sz="9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Алиасхабович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8(960)419-25-37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jasi5555@mail.ru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15.11.2019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15.11.2023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332033"/>
                  </a:ext>
                </a:extLst>
              </a:tr>
              <a:tr h="154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регби15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102152"/>
                  </a:ext>
                </a:extLst>
              </a:tr>
              <a:tr h="3051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 организация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настольного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тенниса Республики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настольный теннис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Аванесов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Константин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Георгиевич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8(928)523-90-03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tiksr@mail.ru</a:t>
                      </a:r>
                      <a:endParaRPr lang="ru-RU" sz="900" b="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has.murza@mail.ru</a:t>
                      </a:r>
                      <a:endParaRPr lang="en-US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08.12.5015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08.12.2019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414540"/>
                  </a:ext>
                </a:extLst>
              </a:tr>
              <a:tr h="165129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инвалидов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«Спортивная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 спорта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слепых»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дзюдо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Салихов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Борис </a:t>
                      </a:r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8(963)413-77-88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boris80.07@mail.ru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30.12.2015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30.12.2019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157913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армспорт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869948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велотандем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25966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гондбол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128630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легкая атлетика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6688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футзал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979108"/>
                  </a:ext>
                </a:extLst>
              </a:tr>
              <a:tr h="154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шашки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341076"/>
                  </a:ext>
                </a:extLst>
              </a:tr>
              <a:tr h="3051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 региональная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«Дагестанская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 легкой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атлетики»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легкая атлетика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Ислам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Казбекович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8(928)552-48-43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annyshka_7474@mail.ru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29.08.2016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29.08.2020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980850"/>
                  </a:ext>
                </a:extLst>
              </a:tr>
              <a:tr h="3051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плавания Республики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плавание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Адамов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Аскандар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8(928)575-55-85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trenerrusika@mail.ru</a:t>
                      </a:r>
                      <a:endParaRPr lang="ru-RU" sz="900" b="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fprdag@yandex.ru 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12.09.2017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12.09.2021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6344964"/>
                  </a:ext>
                </a:extLst>
              </a:tr>
              <a:tr h="1651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волейбола Республики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волейбол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Аджиев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Абдулмуслим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Абдулкеримович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8(964)049-20-22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volley_dag@mail.ru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11.03.2019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11.03.2023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661368"/>
                  </a:ext>
                </a:extLst>
              </a:tr>
              <a:tr h="154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пляжный волейбол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322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0027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2020 ГОДА</a:t>
            </a:r>
            <a:endParaRPr lang="ru-RU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087365"/>
              </p:ext>
            </p:extLst>
          </p:nvPr>
        </p:nvGraphicFramePr>
        <p:xfrm>
          <a:off x="133446" y="1263221"/>
          <a:ext cx="11929159" cy="54222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431">
                  <a:extLst>
                    <a:ext uri="{9D8B030D-6E8A-4147-A177-3AD203B41FA5}">
                      <a16:colId xmlns:a16="http://schemas.microsoft.com/office/drawing/2014/main" val="4141065"/>
                    </a:ext>
                  </a:extLst>
                </a:gridCol>
                <a:gridCol w="2412703">
                  <a:extLst>
                    <a:ext uri="{9D8B030D-6E8A-4147-A177-3AD203B41FA5}">
                      <a16:colId xmlns:a16="http://schemas.microsoft.com/office/drawing/2014/main" val="2801656834"/>
                    </a:ext>
                  </a:extLst>
                </a:gridCol>
                <a:gridCol w="1738061">
                  <a:extLst>
                    <a:ext uri="{9D8B030D-6E8A-4147-A177-3AD203B41FA5}">
                      <a16:colId xmlns:a16="http://schemas.microsoft.com/office/drawing/2014/main" val="3344371526"/>
                    </a:ext>
                  </a:extLst>
                </a:gridCol>
                <a:gridCol w="1740921">
                  <a:extLst>
                    <a:ext uri="{9D8B030D-6E8A-4147-A177-3AD203B41FA5}">
                      <a16:colId xmlns:a16="http://schemas.microsoft.com/office/drawing/2014/main" val="3736440125"/>
                    </a:ext>
                  </a:extLst>
                </a:gridCol>
                <a:gridCol w="1760930">
                  <a:extLst>
                    <a:ext uri="{9D8B030D-6E8A-4147-A177-3AD203B41FA5}">
                      <a16:colId xmlns:a16="http://schemas.microsoft.com/office/drawing/2014/main" val="956311770"/>
                    </a:ext>
                  </a:extLst>
                </a:gridCol>
                <a:gridCol w="1760930">
                  <a:extLst>
                    <a:ext uri="{9D8B030D-6E8A-4147-A177-3AD203B41FA5}">
                      <a16:colId xmlns:a16="http://schemas.microsoft.com/office/drawing/2014/main" val="2065748648"/>
                    </a:ext>
                  </a:extLst>
                </a:gridCol>
                <a:gridCol w="1063418">
                  <a:extLst>
                    <a:ext uri="{9D8B030D-6E8A-4147-A177-3AD203B41FA5}">
                      <a16:colId xmlns:a16="http://schemas.microsoft.com/office/drawing/2014/main" val="3517327038"/>
                    </a:ext>
                  </a:extLst>
                </a:gridCol>
                <a:gridCol w="1177765">
                  <a:extLst>
                    <a:ext uri="{9D8B030D-6E8A-4147-A177-3AD203B41FA5}">
                      <a16:colId xmlns:a16="http://schemas.microsoft.com/office/drawing/2014/main" val="86259377"/>
                    </a:ext>
                  </a:extLst>
                </a:gridCol>
              </a:tblGrid>
              <a:tr h="2871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 гандбола Республики 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гандбол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Алиханов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Мурад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Алиханович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8(908)307-99-99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daghandball@mail.ru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30.09.2014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30.09.2018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708886"/>
                  </a:ext>
                </a:extLst>
              </a:tr>
              <a:tr h="4489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тхэквондо Республики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тхэквондо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Гаджиев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Абдусамад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Мусаевич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8(928)277-01-01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tkd-rd@mail.ru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22.01.2019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22.01.2023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222754"/>
                  </a:ext>
                </a:extLst>
              </a:tr>
              <a:tr h="2871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паратхэквондо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Биярсланов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Руслан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Юсупович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8(989)888-91-10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berija@inbox.ru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7150014"/>
                  </a:ext>
                </a:extLst>
              </a:tr>
              <a:tr h="3939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 стрельбы из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лука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стрельба из лука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Абдулмуталимов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Сайпула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8(988)291-80-08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fsl-rd@mail.ru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241752"/>
                  </a:ext>
                </a:extLst>
              </a:tr>
              <a:tr h="22429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кикбоксингу»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фулл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-контакт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Раджабкадиевич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8(962)510-22-22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dagkick@mail.ru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30.09.2019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30.09.2023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865244"/>
                  </a:ext>
                </a:extLst>
              </a:tr>
              <a:tr h="2988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фулл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-контакт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лоу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-киком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8(989)894-33-22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5311662"/>
                  </a:ext>
                </a:extLst>
              </a:tr>
              <a:tr h="4412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8(906)481-66-99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8(963)412-55-55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6498911"/>
                  </a:ext>
                </a:extLst>
              </a:tr>
              <a:tr h="200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лайт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-контакт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8(988)789-66-78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583645"/>
                  </a:ext>
                </a:extLst>
              </a:tr>
              <a:tr h="5876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Тайского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бокса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тайский бокс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Меджидов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Абдулнасыр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Магомедрасулович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8(903)423-73-57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8(928)572-79-58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dagestan-thai@mail.ru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03.10.2015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03.10.2019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281634"/>
                  </a:ext>
                </a:extLst>
              </a:tr>
              <a:tr h="3939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«Дагестанская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каратэ»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каратэ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Ильясов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Марат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Сиражутинович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8(903)481-95-95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dagkarate@mail.ru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18.01.2016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18.01.2020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53335"/>
                  </a:ext>
                </a:extLst>
              </a:tr>
              <a:tr h="3939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Альпинизма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Дагестана»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альпинизм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Леонов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Пётр Георгиевич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8(928)293-34-22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leonov650328@mail.ru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30.12.2019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30.12.2023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595934"/>
                  </a:ext>
                </a:extLst>
              </a:tr>
              <a:tr h="3939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универсального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боя»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универсальный бой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Олег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Абуталибович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8(903)424-71-11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oleg-boec@mail.ru</a:t>
                      </a:r>
                      <a:endParaRPr lang="ru-RU" sz="900" b="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gasanguseynov77@mail.ru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133947"/>
                  </a:ext>
                </a:extLst>
              </a:tr>
              <a:tr h="2831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борьбы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самбо»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боевое самбо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Хучбаров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Хучбар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Загидович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8(967)444-49-33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barsik_gold@mail.ru</a:t>
                      </a:r>
                      <a:endParaRPr lang="ru-RU" sz="900" b="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rozarioagro78@mail.ru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23.01.2012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23.01.2016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572435"/>
                  </a:ext>
                </a:extLst>
              </a:tr>
              <a:tr h="200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самбо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682616"/>
                  </a:ext>
                </a:extLst>
              </a:tr>
              <a:tr h="5876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Структурное подразделение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авиамодельного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спорта России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авиамодельного спорта Республики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авиамодельный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Гайдаров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Махач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8(963)406-54-39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9634065439@mail.ru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06.12.2023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519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3231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19" name="Содержимое 3"/>
          <p:cNvSpPr>
            <a:spLocks noGrp="1"/>
          </p:cNvSpPr>
          <p:nvPr>
            <p:ph sz="half" idx="4294967295"/>
          </p:nvPr>
        </p:nvSpPr>
        <p:spPr>
          <a:xfrm>
            <a:off x="3581591" y="1263225"/>
            <a:ext cx="8481013" cy="5594775"/>
          </a:xfrm>
        </p:spPr>
        <p:txBody>
          <a:bodyPr>
            <a:normAutofit fontScale="70000" lnSpcReduction="20000"/>
          </a:bodyPr>
          <a:lstStyle/>
          <a:p>
            <a:pPr marL="354013" indent="-171450"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 Юсупович Магомедов родился 19 апреля 1956 года в селе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Кикуни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Гергебильского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района.</a:t>
            </a:r>
          </a:p>
          <a:p>
            <a:pPr marL="354013" indent="-171450"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Трудовую деятельность начал в 1981 году в качестве тренера-преподавателя по вольной борьбе и самбо в ДЮСШ «Спартак» города Свердловска. Затем работал на руководящих должностях концерна «Имамат» и Дагестанского республиканского агентства Федеральной продовольственной корпорации.</a:t>
            </a:r>
          </a:p>
          <a:p>
            <a:pPr marL="354013" indent="-171450"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1996-1998 был избран депутатом Комитета Народного Собрания Республики Дагестан по законодательству, законности, государственному устройству и местному самоуправлению.</a:t>
            </a:r>
          </a:p>
          <a:p>
            <a:pPr marL="354013" indent="-171450"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1998 по 2003 год занимал должность руководителя Межрайонной инспекции Министерства по налогам и сборам Российской Федерации № 8 по РД.</a:t>
            </a:r>
          </a:p>
          <a:p>
            <a:pPr marL="354013" indent="-171450"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2003 году избран депутатом Народного Собрания Республики Дагестан по законодательству, законности и государственному устройству.</a:t>
            </a:r>
          </a:p>
          <a:p>
            <a:pPr marL="354013" indent="-171450"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2003 году назначен заместителем Председателя Комитета Народного Собрания Республики Дагестан по законодательству, законности и государственному устройству.</a:t>
            </a:r>
          </a:p>
          <a:p>
            <a:pPr marL="354013" indent="-171450"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феврале 2004 года назначен заместителем главы администрации муниципального образования «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Гергебильский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район».</a:t>
            </a:r>
          </a:p>
          <a:p>
            <a:pPr marL="354013" indent="-171450"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мая 2004 года по сентябрь 2012 года занимал должность главы администрации муниципального образования «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Гергебильский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район».</a:t>
            </a:r>
          </a:p>
          <a:p>
            <a:pPr marL="354013" indent="-171450"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сентября 2012 года и по настоящее время занимает должность министра по физической культуре и спорту Республики Дагестан.</a:t>
            </a:r>
          </a:p>
          <a:p>
            <a:pPr marL="354013" indent="-171450"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ученную степень доктора экономических наук.</a:t>
            </a:r>
          </a:p>
          <a:p>
            <a:pPr marL="354013" indent="-171450"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следующими государственными и ведомственными наградами:</a:t>
            </a:r>
          </a:p>
          <a:p>
            <a:pPr marL="354013" indent="7938" algn="just">
              <a:lnSpc>
                <a:spcPct val="120000"/>
              </a:lnSpc>
              <a:spcBef>
                <a:spcPts val="0"/>
              </a:spcBef>
              <a:buFontTx/>
              <a:buChar char="-"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Орденом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Мужества;</a:t>
            </a:r>
          </a:p>
          <a:p>
            <a:pPr marL="354013" indent="7938" algn="just">
              <a:lnSpc>
                <a:spcPct val="120000"/>
              </a:lnSpc>
              <a:spcBef>
                <a:spcPts val="0"/>
              </a:spcBef>
              <a:buFontTx/>
              <a:buChar char="-"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Орденом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 заслуги перед Республикой Дагестан»;</a:t>
            </a:r>
          </a:p>
          <a:p>
            <a:pPr marL="354013" indent="7938" algn="just">
              <a:lnSpc>
                <a:spcPct val="120000"/>
              </a:lnSpc>
              <a:spcBef>
                <a:spcPts val="0"/>
              </a:spcBef>
              <a:buFontTx/>
              <a:buChar char="-"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медалью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 укрепление боевого сотрудничества»;</a:t>
            </a:r>
          </a:p>
          <a:p>
            <a:pPr marL="354013" indent="7938" algn="just">
              <a:lnSpc>
                <a:spcPct val="120000"/>
              </a:lnSpc>
              <a:spcBef>
                <a:spcPts val="0"/>
              </a:spcBef>
              <a:buFontTx/>
              <a:buChar char="-"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медалью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«20 лет разгрома международных бандформирований»;</a:t>
            </a:r>
          </a:p>
          <a:p>
            <a:pPr marL="354013" indent="7938" algn="just">
              <a:lnSpc>
                <a:spcPct val="120000"/>
              </a:lnSpc>
              <a:spcBef>
                <a:spcPts val="0"/>
              </a:spcBef>
              <a:buFontTx/>
              <a:buChar char="-"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медалью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 заслуги в области физической культуры и спорта Республики Дагестан»;</a:t>
            </a:r>
          </a:p>
          <a:p>
            <a:pPr marL="354013" indent="7938" algn="just">
              <a:lnSpc>
                <a:spcPct val="120000"/>
              </a:lnSpc>
              <a:spcBef>
                <a:spcPts val="0"/>
              </a:spcBef>
              <a:buFontTx/>
              <a:buChar char="-"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грамотой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 Российской Федерации к памятной медали «</a:t>
            </a:r>
            <a:r>
              <a:rPr lang="en-US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XXII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Всемирной летней универсиады 2013 г. в г. Казани»;</a:t>
            </a:r>
          </a:p>
          <a:p>
            <a:pPr marL="354013" indent="7938" algn="just">
              <a:lnSpc>
                <a:spcPct val="120000"/>
              </a:lnSpc>
              <a:spcBef>
                <a:spcPts val="0"/>
              </a:spcBef>
              <a:buFontTx/>
              <a:buChar char="-"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грамотой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 Российской Федерации к памятной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медали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XXII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Олимпийские зимние игры и </a:t>
            </a:r>
            <a:r>
              <a:rPr lang="en-US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Паралимпийские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зимние игры»;</a:t>
            </a:r>
          </a:p>
          <a:p>
            <a:pPr marL="354013" indent="7938" algn="just">
              <a:lnSpc>
                <a:spcPct val="120000"/>
              </a:lnSpc>
              <a:spcBef>
                <a:spcPts val="0"/>
              </a:spcBef>
              <a:buFontTx/>
              <a:buChar char="-"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благодарность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Министра спорта Российской Федерации;</a:t>
            </a:r>
          </a:p>
          <a:p>
            <a:pPr marL="354013" indent="7938" algn="just">
              <a:lnSpc>
                <a:spcPct val="120000"/>
              </a:lnSpc>
              <a:spcBef>
                <a:spcPts val="0"/>
              </a:spcBef>
              <a:buFontTx/>
              <a:buChar char="-"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почетная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Министерства спорта Российской Федерации;</a:t>
            </a:r>
          </a:p>
          <a:p>
            <a:pPr marL="354013" indent="7938" algn="just">
              <a:lnSpc>
                <a:spcPct val="120000"/>
              </a:lnSpc>
              <a:spcBef>
                <a:spcPts val="0"/>
              </a:spcBef>
              <a:buFontTx/>
              <a:buChar char="-"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благодарность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Главы Республики Дагестан;</a:t>
            </a:r>
          </a:p>
          <a:p>
            <a:pPr marL="354013" indent="7938" algn="just">
              <a:lnSpc>
                <a:spcPct val="120000"/>
              </a:lnSpc>
              <a:spcBef>
                <a:spcPts val="0"/>
              </a:spcBef>
              <a:buFontTx/>
              <a:buChar char="-"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почетная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Республики Дагестан;</a:t>
            </a:r>
          </a:p>
          <a:p>
            <a:pPr marL="354013" indent="7938" algn="just">
              <a:lnSpc>
                <a:spcPct val="120000"/>
              </a:lnSpc>
              <a:spcBef>
                <a:spcPts val="0"/>
              </a:spcBef>
              <a:buFontTx/>
              <a:buChar char="-"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почетное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звание «Заслуженный работник физической культуры Республики Дагестан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628343" y="1101166"/>
            <a:ext cx="223224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Магомедов</a:t>
            </a:r>
            <a:endParaRPr lang="ru-RU" sz="2800" b="1" i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Юсупович</a:t>
            </a:r>
            <a:endParaRPr lang="ru-RU" sz="2800" b="1" i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雷锋PPT网 www.lfppt.com"/>
          <p:cNvSpPr txBox="1"/>
          <p:nvPr/>
        </p:nvSpPr>
        <p:spPr>
          <a:xfrm>
            <a:off x="998798" y="59211"/>
            <a:ext cx="11193202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МИНИСТР ПО ФИЗИЧЕСКОЙ КУЛЬТУРЕ И СПОРТУ</a:t>
            </a:r>
          </a:p>
          <a:p>
            <a:r>
              <a:rPr lang="ru-RU" altLang="zh-CN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</a:t>
            </a:r>
          </a:p>
        </p:txBody>
      </p:sp>
      <p:pic>
        <p:nvPicPr>
          <p:cNvPr id="10" name="Picture 9" descr="D:\Журнал\Изображение11111 0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6315" y="2597587"/>
            <a:ext cx="2736304" cy="37480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07580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2020 ГОДА</a:t>
            </a:r>
            <a:endParaRPr lang="ru-RU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515748"/>
              </p:ext>
            </p:extLst>
          </p:nvPr>
        </p:nvGraphicFramePr>
        <p:xfrm>
          <a:off x="133447" y="1263221"/>
          <a:ext cx="11929160" cy="5422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9522">
                  <a:extLst>
                    <a:ext uri="{9D8B030D-6E8A-4147-A177-3AD203B41FA5}">
                      <a16:colId xmlns:a16="http://schemas.microsoft.com/office/drawing/2014/main" val="2457573280"/>
                    </a:ext>
                  </a:extLst>
                </a:gridCol>
                <a:gridCol w="2457459">
                  <a:extLst>
                    <a:ext uri="{9D8B030D-6E8A-4147-A177-3AD203B41FA5}">
                      <a16:colId xmlns:a16="http://schemas.microsoft.com/office/drawing/2014/main" val="4106300850"/>
                    </a:ext>
                  </a:extLst>
                </a:gridCol>
                <a:gridCol w="1549016">
                  <a:extLst>
                    <a:ext uri="{9D8B030D-6E8A-4147-A177-3AD203B41FA5}">
                      <a16:colId xmlns:a16="http://schemas.microsoft.com/office/drawing/2014/main" val="1248981095"/>
                    </a:ext>
                  </a:extLst>
                </a:gridCol>
                <a:gridCol w="1773214">
                  <a:extLst>
                    <a:ext uri="{9D8B030D-6E8A-4147-A177-3AD203B41FA5}">
                      <a16:colId xmlns:a16="http://schemas.microsoft.com/office/drawing/2014/main" val="1802204901"/>
                    </a:ext>
                  </a:extLst>
                </a:gridCol>
                <a:gridCol w="1793596">
                  <a:extLst>
                    <a:ext uri="{9D8B030D-6E8A-4147-A177-3AD203B41FA5}">
                      <a16:colId xmlns:a16="http://schemas.microsoft.com/office/drawing/2014/main" val="762900086"/>
                    </a:ext>
                  </a:extLst>
                </a:gridCol>
                <a:gridCol w="1793596">
                  <a:extLst>
                    <a:ext uri="{9D8B030D-6E8A-4147-A177-3AD203B41FA5}">
                      <a16:colId xmlns:a16="http://schemas.microsoft.com/office/drawing/2014/main" val="167808135"/>
                    </a:ext>
                  </a:extLst>
                </a:gridCol>
                <a:gridCol w="1083146">
                  <a:extLst>
                    <a:ext uri="{9D8B030D-6E8A-4147-A177-3AD203B41FA5}">
                      <a16:colId xmlns:a16="http://schemas.microsoft.com/office/drawing/2014/main" val="2999461254"/>
                    </a:ext>
                  </a:extLst>
                </a:gridCol>
                <a:gridCol w="1199611">
                  <a:extLst>
                    <a:ext uri="{9D8B030D-6E8A-4147-A177-3AD203B41FA5}">
                      <a16:colId xmlns:a16="http://schemas.microsoft.com/office/drawing/2014/main" val="4272116205"/>
                    </a:ext>
                  </a:extLst>
                </a:gridCol>
              </a:tblGrid>
              <a:tr h="4298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армрестлинга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армрестлинг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Булатов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Арсен </a:t>
                      </a:r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8(928)670-02-03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05.03.2018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05.03.2022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168093"/>
                  </a:ext>
                </a:extLst>
              </a:tr>
              <a:tr h="6016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смешанного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боевого единоборства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(ММА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смешанные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боевые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единоборства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ММА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Алибатыров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Шамиль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Курбанович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8(928)961-22-66</a:t>
                      </a:r>
                      <a:endParaRPr lang="en-US" sz="9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8(925)411-28-84     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kurban198416@mail.ru</a:t>
                      </a:r>
                      <a:endParaRPr lang="ru-RU" sz="900" b="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fsbe-dag@mail.ru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26.05.2017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26.05.2021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615597"/>
                  </a:ext>
                </a:extLst>
              </a:tr>
              <a:tr h="403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шахмат»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шахмат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Джакаев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Джакай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Абакарович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8(963)371-66-55</a:t>
                      </a:r>
                      <a:endParaRPr lang="en-US" sz="9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8(8722)61-00-98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chess-rd@mail.ru</a:t>
                      </a:r>
                      <a:endParaRPr lang="ru-RU" sz="900" b="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chessrd@mail.ru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12.09.2017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12.09.2021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192819"/>
                  </a:ext>
                </a:extLst>
              </a:tr>
              <a:tr h="403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«Дагестанская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 парашютного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спорта»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парашютный спорт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Абдулатипов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Руслан </a:t>
                      </a:r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Басирович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8(963)373-61-16</a:t>
                      </a:r>
                      <a:endParaRPr lang="en-US" sz="9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8(964)015-97-18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dfps@list.ru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15.11.2017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15.11.2021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328135"/>
                  </a:ext>
                </a:extLst>
              </a:tr>
              <a:tr h="403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джиу-джитсу»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джиу-джитсу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Эминов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Нурдин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Амрахович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8(903)423-20-62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uma-mallaeva@yandex.ru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18.04.2019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18.04.2023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1701365"/>
                  </a:ext>
                </a:extLst>
              </a:tr>
              <a:tr h="6016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Дагестанское региональное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общероссийской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общественной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рукопашного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боя»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рукопашный бой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Султанов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Марат </a:t>
                      </a:r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Джабраилович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8(928)219-88-88</a:t>
                      </a:r>
                      <a:endParaRPr lang="en-US" sz="9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8(988)696-35-45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frbrd@mail.ru</a:t>
                      </a:r>
                      <a:endParaRPr lang="ru-RU" sz="900" b="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aliev.zurab.05@yandex.ru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15.11.2015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15.11.2019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298635"/>
                  </a:ext>
                </a:extLst>
              </a:tr>
              <a:tr h="2881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Киокусинкай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Республики 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киокусинкай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Багаудинов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Садрудин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Джавадович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8(963)429-25-89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sagitov_m@mail.ru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513043"/>
                  </a:ext>
                </a:extLst>
              </a:tr>
              <a:tr h="403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«Дагестанская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УШУ»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ушу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8(994)666-9999</a:t>
                      </a:r>
                      <a:endParaRPr lang="en-US" sz="9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8(989)611-11-11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wushu-gubden@mail.ru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39161"/>
                  </a:ext>
                </a:extLst>
              </a:tr>
              <a:tr h="8000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Дагестанское региональное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общероссийской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спортивной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общественной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 «Федерация практической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стрельбы России»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практическая стрельба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Сулейманов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Сулейман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Гусейнович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8(925)228-13-87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89094790144@mail.ru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7244511"/>
                  </a:ext>
                </a:extLst>
              </a:tr>
              <a:tr h="22728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спортивная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спортивной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борьбы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Сажидов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Сажид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Халилрахманович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8(989)652-98-14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federatsiya.borbyrd@bk.ru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26.04.2019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26.04.2023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506181"/>
                  </a:ext>
                </a:extLst>
              </a:tr>
              <a:tr h="4344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греко-римская борьба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8(928)679-53-53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grb_rd@mail.ru</a:t>
                      </a:r>
                      <a:endParaRPr lang="ru-RU" sz="900" b="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zaykalyna@mail.ru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0063593"/>
                  </a:ext>
                </a:extLst>
              </a:tr>
              <a:tr h="2207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греплинг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8(989)669-19-77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rahmat_club@mail.ru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65212"/>
                  </a:ext>
                </a:extLst>
              </a:tr>
              <a:tr h="2049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панкратион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8(988)459-59-67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531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24566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2020 ГОДА</a:t>
            </a:r>
            <a:endParaRPr lang="ru-RU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987164"/>
              </p:ext>
            </p:extLst>
          </p:nvPr>
        </p:nvGraphicFramePr>
        <p:xfrm>
          <a:off x="133447" y="1263221"/>
          <a:ext cx="11929158" cy="5422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4168">
                  <a:extLst>
                    <a:ext uri="{9D8B030D-6E8A-4147-A177-3AD203B41FA5}">
                      <a16:colId xmlns:a16="http://schemas.microsoft.com/office/drawing/2014/main" val="430635139"/>
                    </a:ext>
                  </a:extLst>
                </a:gridCol>
                <a:gridCol w="2586232">
                  <a:extLst>
                    <a:ext uri="{9D8B030D-6E8A-4147-A177-3AD203B41FA5}">
                      <a16:colId xmlns:a16="http://schemas.microsoft.com/office/drawing/2014/main" val="3058050154"/>
                    </a:ext>
                  </a:extLst>
                </a:gridCol>
                <a:gridCol w="1262475">
                  <a:extLst>
                    <a:ext uri="{9D8B030D-6E8A-4147-A177-3AD203B41FA5}">
                      <a16:colId xmlns:a16="http://schemas.microsoft.com/office/drawing/2014/main" val="822728687"/>
                    </a:ext>
                  </a:extLst>
                </a:gridCol>
                <a:gridCol w="1866134">
                  <a:extLst>
                    <a:ext uri="{9D8B030D-6E8A-4147-A177-3AD203B41FA5}">
                      <a16:colId xmlns:a16="http://schemas.microsoft.com/office/drawing/2014/main" val="3795887872"/>
                    </a:ext>
                  </a:extLst>
                </a:gridCol>
                <a:gridCol w="1630185">
                  <a:extLst>
                    <a:ext uri="{9D8B030D-6E8A-4147-A177-3AD203B41FA5}">
                      <a16:colId xmlns:a16="http://schemas.microsoft.com/office/drawing/2014/main" val="2131489938"/>
                    </a:ext>
                  </a:extLst>
                </a:gridCol>
                <a:gridCol w="1887585">
                  <a:extLst>
                    <a:ext uri="{9D8B030D-6E8A-4147-A177-3AD203B41FA5}">
                      <a16:colId xmlns:a16="http://schemas.microsoft.com/office/drawing/2014/main" val="1118797578"/>
                    </a:ext>
                  </a:extLst>
                </a:gridCol>
                <a:gridCol w="1139904">
                  <a:extLst>
                    <a:ext uri="{9D8B030D-6E8A-4147-A177-3AD203B41FA5}">
                      <a16:colId xmlns:a16="http://schemas.microsoft.com/office/drawing/2014/main" val="3857902015"/>
                    </a:ext>
                  </a:extLst>
                </a:gridCol>
                <a:gridCol w="1262475">
                  <a:extLst>
                    <a:ext uri="{9D8B030D-6E8A-4147-A177-3AD203B41FA5}">
                      <a16:colId xmlns:a16="http://schemas.microsoft.com/office/drawing/2014/main" val="2841949581"/>
                    </a:ext>
                  </a:extLst>
                </a:gridCol>
              </a:tblGrid>
              <a:tr h="580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дзюдо Республики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дзюдо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Джафаров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Ирасхан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Раджабович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8(999)555-74-78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8(965)553-55-50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8(989)497-98-98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judord@yandex.ru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06.05.2019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06.05.2023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725962"/>
                  </a:ext>
                </a:extLst>
              </a:tr>
              <a:tr h="580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велосипедного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спорта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велоспорт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Багандова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Перзият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Курбановна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8(928)566-14-14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velodag@mail.ru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01.10.2015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60509"/>
                  </a:ext>
                </a:extLst>
              </a:tr>
              <a:tr h="580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спортивная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пулевой 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стендовой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стрельбы 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пулевая 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стендовая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стрельба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Чупалов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Абдула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Расулович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8(928)533-77-33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strelokrd@mail.ru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852584"/>
                  </a:ext>
                </a:extLst>
              </a:tr>
              <a:tr h="3891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баскетбола Республики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баскетбол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Шмарин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Сергей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Иванович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8(918)845-74-76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aleksandr.moiseev1955@mail.ru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52241"/>
                  </a:ext>
                </a:extLst>
              </a:tr>
              <a:tr h="580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Дагестанское регионально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Общероссийской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общественной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пауэрлифтинга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пауэрлифтинг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Тулпаров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Шамиль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8(903)477-71-39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shamil.tulparov@mail.ru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04.06.2018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04.06.2022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946225"/>
                  </a:ext>
                </a:extLst>
              </a:tr>
              <a:tr h="580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бильярдного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спорта»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бильярдный спорт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Айдемир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8(909)484-42-22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fbs_dagestan@mail.ru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06.04.2015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06.04.2019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3066237"/>
                  </a:ext>
                </a:extLst>
              </a:tr>
              <a:tr h="580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парусного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спорта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 имени </a:t>
                      </a:r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Е.А.Гвоздева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парусный спорт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Омаров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Мухтар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Исакович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8(928)511-72-28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dag_yahta@mail.ru</a:t>
                      </a:r>
                      <a:endParaRPr lang="en-US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05.06.2017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05.06.2021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6330239"/>
                  </a:ext>
                </a:extLst>
              </a:tr>
              <a:tr h="3891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шашек Республики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шашки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Мирзабалаев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Алавудин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Несрединович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8(929)435-05-71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tms05@nextmail.ru</a:t>
                      </a:r>
                      <a:endParaRPr lang="en-US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29.08.2016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29.08.2020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414522"/>
                  </a:ext>
                </a:extLst>
              </a:tr>
              <a:tr h="580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спортивная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"Федерация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всестилевого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каратэ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всестилевое каратэ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Халилов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Магомедсалам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Магомедгаджиевич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8(989)444-44-44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8(963)414-18-76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magomed.shirvanov@mail.ru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692200"/>
                  </a:ext>
                </a:extLst>
              </a:tr>
              <a:tr h="580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перетягивание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каната»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Республике 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перетягивание каната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Рамазанов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Ислам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Сиражудинович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8(989)669-70-07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dyssh-gubden990@mail.ru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18.09.2015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18.09.2019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5348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81750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2020 ГОДА</a:t>
            </a:r>
            <a:endParaRPr lang="ru-RU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322717"/>
              </p:ext>
            </p:extLst>
          </p:nvPr>
        </p:nvGraphicFramePr>
        <p:xfrm>
          <a:off x="133448" y="1263224"/>
          <a:ext cx="11929158" cy="542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4170">
                  <a:extLst>
                    <a:ext uri="{9D8B030D-6E8A-4147-A177-3AD203B41FA5}">
                      <a16:colId xmlns:a16="http://schemas.microsoft.com/office/drawing/2014/main" val="3716232237"/>
                    </a:ext>
                  </a:extLst>
                </a:gridCol>
                <a:gridCol w="2586233">
                  <a:extLst>
                    <a:ext uri="{9D8B030D-6E8A-4147-A177-3AD203B41FA5}">
                      <a16:colId xmlns:a16="http://schemas.microsoft.com/office/drawing/2014/main" val="2303655414"/>
                    </a:ext>
                  </a:extLst>
                </a:gridCol>
                <a:gridCol w="1262474">
                  <a:extLst>
                    <a:ext uri="{9D8B030D-6E8A-4147-A177-3AD203B41FA5}">
                      <a16:colId xmlns:a16="http://schemas.microsoft.com/office/drawing/2014/main" val="1703403114"/>
                    </a:ext>
                  </a:extLst>
                </a:gridCol>
                <a:gridCol w="1866134">
                  <a:extLst>
                    <a:ext uri="{9D8B030D-6E8A-4147-A177-3AD203B41FA5}">
                      <a16:colId xmlns:a16="http://schemas.microsoft.com/office/drawing/2014/main" val="2671507657"/>
                    </a:ext>
                  </a:extLst>
                </a:gridCol>
                <a:gridCol w="1630185">
                  <a:extLst>
                    <a:ext uri="{9D8B030D-6E8A-4147-A177-3AD203B41FA5}">
                      <a16:colId xmlns:a16="http://schemas.microsoft.com/office/drawing/2014/main" val="2373305925"/>
                    </a:ext>
                  </a:extLst>
                </a:gridCol>
                <a:gridCol w="1887585">
                  <a:extLst>
                    <a:ext uri="{9D8B030D-6E8A-4147-A177-3AD203B41FA5}">
                      <a16:colId xmlns:a16="http://schemas.microsoft.com/office/drawing/2014/main" val="113782807"/>
                    </a:ext>
                  </a:extLst>
                </a:gridCol>
                <a:gridCol w="1139903">
                  <a:extLst>
                    <a:ext uri="{9D8B030D-6E8A-4147-A177-3AD203B41FA5}">
                      <a16:colId xmlns:a16="http://schemas.microsoft.com/office/drawing/2014/main" val="719825004"/>
                    </a:ext>
                  </a:extLst>
                </a:gridCol>
                <a:gridCol w="1262474">
                  <a:extLst>
                    <a:ext uri="{9D8B030D-6E8A-4147-A177-3AD203B41FA5}">
                      <a16:colId xmlns:a16="http://schemas.microsoft.com/office/drawing/2014/main" val="385858369"/>
                    </a:ext>
                  </a:extLst>
                </a:gridCol>
              </a:tblGrid>
              <a:tr h="678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спортивной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гимнастики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спортивная гимнастика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 Гаджимурад Магомедович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8(903)427-46-46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daggymnastics@mail.ru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16.05.2016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16.05.2020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174008"/>
                  </a:ext>
                </a:extLst>
              </a:tr>
              <a:tr h="678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рыболовного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спорта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рыболовный спорт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Вагидов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Завурбек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Юнусович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8(964)011-74-96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8(8722)68-45-04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dagohota@list.ru</a:t>
                      </a:r>
                      <a:endParaRPr lang="en-US" sz="900" b="0" i="0" u="none" strike="noStrike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16.05.2016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16.05.2020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055328"/>
                  </a:ext>
                </a:extLst>
              </a:tr>
              <a:tr h="9022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«Всероссийская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 спорта лиц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интеллектуальными нарушениями»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Республике 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лиц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интеллектуальными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нарушениями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Забир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8(903)424-31-33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bn-1983@mail.ru</a:t>
                      </a:r>
                      <a:endParaRPr lang="ru-RU" sz="900" b="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lin.dagestan@mail.ru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29.08.2016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29.08.2020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771632"/>
                  </a:ext>
                </a:extLst>
              </a:tr>
              <a:tr h="9022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Общероссийской</a:t>
                      </a:r>
                    </a:p>
                    <a:p>
                      <a:pPr algn="ctr" fontAlgn="b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общественной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«Всероссийская</a:t>
                      </a:r>
                    </a:p>
                    <a:p>
                      <a:pPr algn="ctr" fontAlgn="b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гиревого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спорта»</a:t>
                      </a:r>
                    </a:p>
                    <a:p>
                      <a:pPr algn="ctr" fontAlgn="b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Республике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гиревой спорт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Саидов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Магелан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Саидович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8(928)218-79-33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smogelan@mail.ru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12.09.2017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12.09.2021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038998"/>
                  </a:ext>
                </a:extLst>
              </a:tr>
              <a:tr h="678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«Всероссийская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 спорта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поражением опорно-двигательного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аппарата»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Республике 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Казакова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Мадина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Муратовна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8(928)961-72-23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vfpodard@yandex.ru</a:t>
                      </a:r>
                      <a:endParaRPr lang="ru-RU" sz="900" b="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kmm_pkr@mail.ru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08.02.2018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08.02.2022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242632"/>
                  </a:ext>
                </a:extLst>
              </a:tr>
              <a:tr h="9022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общероссийской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физкультурно-спортивной общественной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 «Федерация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дартс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России»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Республике 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дартс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Азим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Фахрудинович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8(988)642-52-31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8(928)976-88-96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azim@mail.ru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11.05.2018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885607"/>
                  </a:ext>
                </a:extLst>
              </a:tr>
              <a:tr h="678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тяжелой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атлетики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тяжелая атлетика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Абдулжанатов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Гасан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Абдулжанатович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8(928)637-20-03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olxozur-trener@mail.ru</a:t>
                      </a:r>
                      <a:endParaRPr lang="en-US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10.09.2018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10.09.2022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308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57736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2020 ГОДА</a:t>
            </a:r>
            <a:endParaRPr lang="ru-RU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906625"/>
              </p:ext>
            </p:extLst>
          </p:nvPr>
        </p:nvGraphicFramePr>
        <p:xfrm>
          <a:off x="133446" y="1263224"/>
          <a:ext cx="11929159" cy="54222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4169">
                  <a:extLst>
                    <a:ext uri="{9D8B030D-6E8A-4147-A177-3AD203B41FA5}">
                      <a16:colId xmlns:a16="http://schemas.microsoft.com/office/drawing/2014/main" val="2922646577"/>
                    </a:ext>
                  </a:extLst>
                </a:gridCol>
                <a:gridCol w="2586234">
                  <a:extLst>
                    <a:ext uri="{9D8B030D-6E8A-4147-A177-3AD203B41FA5}">
                      <a16:colId xmlns:a16="http://schemas.microsoft.com/office/drawing/2014/main" val="349018203"/>
                    </a:ext>
                  </a:extLst>
                </a:gridCol>
                <a:gridCol w="1262476">
                  <a:extLst>
                    <a:ext uri="{9D8B030D-6E8A-4147-A177-3AD203B41FA5}">
                      <a16:colId xmlns:a16="http://schemas.microsoft.com/office/drawing/2014/main" val="4152522890"/>
                    </a:ext>
                  </a:extLst>
                </a:gridCol>
                <a:gridCol w="1866132">
                  <a:extLst>
                    <a:ext uri="{9D8B030D-6E8A-4147-A177-3AD203B41FA5}">
                      <a16:colId xmlns:a16="http://schemas.microsoft.com/office/drawing/2014/main" val="4167852387"/>
                    </a:ext>
                  </a:extLst>
                </a:gridCol>
                <a:gridCol w="1630185">
                  <a:extLst>
                    <a:ext uri="{9D8B030D-6E8A-4147-A177-3AD203B41FA5}">
                      <a16:colId xmlns:a16="http://schemas.microsoft.com/office/drawing/2014/main" val="3083531613"/>
                    </a:ext>
                  </a:extLst>
                </a:gridCol>
                <a:gridCol w="1887583">
                  <a:extLst>
                    <a:ext uri="{9D8B030D-6E8A-4147-A177-3AD203B41FA5}">
                      <a16:colId xmlns:a16="http://schemas.microsoft.com/office/drawing/2014/main" val="4280449323"/>
                    </a:ext>
                  </a:extLst>
                </a:gridCol>
                <a:gridCol w="1139904">
                  <a:extLst>
                    <a:ext uri="{9D8B030D-6E8A-4147-A177-3AD203B41FA5}">
                      <a16:colId xmlns:a16="http://schemas.microsoft.com/office/drawing/2014/main" val="3016577263"/>
                    </a:ext>
                  </a:extLst>
                </a:gridCol>
                <a:gridCol w="1262476">
                  <a:extLst>
                    <a:ext uri="{9D8B030D-6E8A-4147-A177-3AD203B41FA5}">
                      <a16:colId xmlns:a16="http://schemas.microsoft.com/office/drawing/2014/main" val="2837780436"/>
                    </a:ext>
                  </a:extLst>
                </a:gridCol>
              </a:tblGrid>
              <a:tr h="8628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Общероссийской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физкультурно-спортивной общественной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 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бейсбола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России»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Республике 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бейсбол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Мутаэлум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Ахмадулаевич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8(928)468-65-55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ip.aliev.abakar@mail.ru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447213"/>
                  </a:ext>
                </a:extLst>
              </a:tr>
              <a:tr h="435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Дагестанское Региональное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компьютерного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спорта»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компьютерный спорт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Гаджиали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8(989)463-71-81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05@ro.resf.su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16.04.2018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16.04.2022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564431"/>
                  </a:ext>
                </a:extLst>
              </a:tr>
              <a:tr h="435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спортивного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туризма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туризм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Мурилов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Шарип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Абдулахатович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8(960)417-60-99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sharip_70@mail.ru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862822"/>
                  </a:ext>
                </a:extLst>
              </a:tr>
              <a:tr h="435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фитнес-аэробики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фитнес-аэробика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Ибргимова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Хадижат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Саидовна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8(964)010-80-00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dagfitaero@mail.ru</a:t>
                      </a:r>
                      <a:endParaRPr lang="en-US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29.04.2015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29.04.2019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221509"/>
                  </a:ext>
                </a:extLst>
              </a:tr>
              <a:tr h="6491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</a:t>
                      </a:r>
                    </a:p>
                    <a:p>
                      <a:pPr algn="ctr" fontAlgn="b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художественной</a:t>
                      </a:r>
                    </a:p>
                    <a:p>
                      <a:pPr algn="ctr" fontAlgn="b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Гимнастики»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гимнастика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Муртузалиева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Тамила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Магомедовна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8(928)958-23-07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8(988)466-92-92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gymnastics05@yandex.ru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16.01.2019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16.01.2023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350141"/>
                  </a:ext>
                </a:extLst>
              </a:tr>
              <a:tr h="6491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b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прыжков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батуте</a:t>
                      </a:r>
                    </a:p>
                    <a:p>
                      <a:pPr algn="ctr" fontAlgn="b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прыжки на батуте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Исмаилов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Мухтар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Абдулбасырович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8(989)458-00-01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eldar.022@mail.ru</a:t>
                      </a:r>
                      <a:endParaRPr lang="en-US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22.01.2019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22.01.2023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61889"/>
                  </a:ext>
                </a:extLst>
              </a:tr>
              <a:tr h="435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b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айкидо Республики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айкидо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Гитинов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Магди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Шейхович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8(925)468-65-55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gitinov.magdi@mail.ru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15.08.2019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15.08.2023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797836"/>
                  </a:ext>
                </a:extLst>
              </a:tr>
              <a:tr h="435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b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бадминтона Республики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бадминтон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Ашуев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Жаруллах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Абдуллахович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8(960)419-10-01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dagbadm@yandex.ru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17.07.2019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17.07.2023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522204"/>
                  </a:ext>
                </a:extLst>
              </a:tr>
              <a:tr h="435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кореш и борьба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поясах»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корэш</a:t>
                      </a:r>
                      <a:endParaRPr lang="ru-RU" sz="9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борьба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поясах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Газиев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Шамиль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Расулович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8(927)249-42-49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8(928)510-45-27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koresh.dagestan@mail.ru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30.05.2019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30.05.2023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988935"/>
                  </a:ext>
                </a:extLst>
              </a:tr>
              <a:tr h="6491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водно-моторного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спорта»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водно-моторный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Рамазанов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Махач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06.03.2016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06.03.2020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70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452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2020 ГОДА</a:t>
            </a:r>
            <a:endParaRPr lang="ru-RU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185445"/>
              </p:ext>
            </p:extLst>
          </p:nvPr>
        </p:nvGraphicFramePr>
        <p:xfrm>
          <a:off x="133446" y="1263223"/>
          <a:ext cx="11929158" cy="11780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4169">
                  <a:extLst>
                    <a:ext uri="{9D8B030D-6E8A-4147-A177-3AD203B41FA5}">
                      <a16:colId xmlns:a16="http://schemas.microsoft.com/office/drawing/2014/main" val="2980499943"/>
                    </a:ext>
                  </a:extLst>
                </a:gridCol>
                <a:gridCol w="2586233">
                  <a:extLst>
                    <a:ext uri="{9D8B030D-6E8A-4147-A177-3AD203B41FA5}">
                      <a16:colId xmlns:a16="http://schemas.microsoft.com/office/drawing/2014/main" val="3235208944"/>
                    </a:ext>
                  </a:extLst>
                </a:gridCol>
                <a:gridCol w="1262475">
                  <a:extLst>
                    <a:ext uri="{9D8B030D-6E8A-4147-A177-3AD203B41FA5}">
                      <a16:colId xmlns:a16="http://schemas.microsoft.com/office/drawing/2014/main" val="509489769"/>
                    </a:ext>
                  </a:extLst>
                </a:gridCol>
                <a:gridCol w="1866133">
                  <a:extLst>
                    <a:ext uri="{9D8B030D-6E8A-4147-A177-3AD203B41FA5}">
                      <a16:colId xmlns:a16="http://schemas.microsoft.com/office/drawing/2014/main" val="140137243"/>
                    </a:ext>
                  </a:extLst>
                </a:gridCol>
                <a:gridCol w="1630184">
                  <a:extLst>
                    <a:ext uri="{9D8B030D-6E8A-4147-A177-3AD203B41FA5}">
                      <a16:colId xmlns:a16="http://schemas.microsoft.com/office/drawing/2014/main" val="1757291909"/>
                    </a:ext>
                  </a:extLst>
                </a:gridCol>
                <a:gridCol w="1887584">
                  <a:extLst>
                    <a:ext uri="{9D8B030D-6E8A-4147-A177-3AD203B41FA5}">
                      <a16:colId xmlns:a16="http://schemas.microsoft.com/office/drawing/2014/main" val="1162557581"/>
                    </a:ext>
                  </a:extLst>
                </a:gridCol>
                <a:gridCol w="1139905">
                  <a:extLst>
                    <a:ext uri="{9D8B030D-6E8A-4147-A177-3AD203B41FA5}">
                      <a16:colId xmlns:a16="http://schemas.microsoft.com/office/drawing/2014/main" val="3626946404"/>
                    </a:ext>
                  </a:extLst>
                </a:gridCol>
                <a:gridCol w="1262475">
                  <a:extLst>
                    <a:ext uri="{9D8B030D-6E8A-4147-A177-3AD203B41FA5}">
                      <a16:colId xmlns:a16="http://schemas.microsoft.com/office/drawing/2014/main" val="3014231359"/>
                    </a:ext>
                  </a:extLst>
                </a:gridCol>
              </a:tblGrid>
              <a:tr h="589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спортивная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тенниса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теннис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Эсельдерова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Зухра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магомедовна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8(928)941-62-30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ftrd.05@mail.ru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26.10.2017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26.10.2021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1079904"/>
                  </a:ext>
                </a:extLst>
              </a:tr>
              <a:tr h="589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спортивная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фехтования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фехтование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Исмаилов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Джабраил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Гасанович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8(928)575-69-17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fencing.dag@mail.ru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17.12.2019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17.12.2023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625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31911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КОЛИЧЕСТВЕ СПОРТИВНЫХ СООРУЖЕНИЙ</a:t>
            </a:r>
            <a:endParaRPr lang="en-US" altLang="zh-CN" sz="24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</a:t>
            </a:r>
            <a:endParaRPr lang="ru-RU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868113611"/>
              </p:ext>
            </p:extLst>
          </p:nvPr>
        </p:nvGraphicFramePr>
        <p:xfrm>
          <a:off x="321468" y="1263224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5792171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ОБЕСПЕЧЕННОСТИ СПОРТИВНОЙ</a:t>
            </a:r>
            <a:endParaRPr lang="en-US" altLang="zh-CN" sz="24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ИНФРАСТРУКТУРОЙ НА 100 ТЫС. ЖИТЕЛЕЙ</a:t>
            </a:r>
            <a:endParaRPr lang="ru-RU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45419940"/>
              </p:ext>
            </p:extLst>
          </p:nvPr>
        </p:nvGraphicFramePr>
        <p:xfrm>
          <a:off x="321468" y="1263224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152638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ЕДИНОВРЕМЕННОЙ ПРОПУСКНОЙ</a:t>
            </a:r>
            <a:endParaRPr lang="en-US" altLang="zh-CN" sz="24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СПОСОБНОСТИ</a:t>
            </a:r>
            <a:r>
              <a:rPr lang="en-US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ОБЪЕКТОВ СПОРТА (КОЛИЧЕСТВО ЧЕЛОВЕК)</a:t>
            </a:r>
            <a:endParaRPr lang="ru-RU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915456696"/>
              </p:ext>
            </p:extLst>
          </p:nvPr>
        </p:nvGraphicFramePr>
        <p:xfrm>
          <a:off x="321468" y="1263224"/>
          <a:ext cx="11549063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904811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ОБЕСПЕЧЕННОСТИ НАСЕЛЕНИЯ ОТКРЫТЫМИ</a:t>
            </a:r>
            <a:endParaRPr lang="en-US" altLang="zh-CN" sz="24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</a:t>
            </a:r>
            <a:r>
              <a:rPr lang="en-US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КРЫТЫМИ СПОРТИВНЫМИ СООРУЖЕНИЯМИ (В ПРОЦЕНТ)</a:t>
            </a:r>
            <a:endParaRPr lang="ru-RU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504654030"/>
              </p:ext>
            </p:extLst>
          </p:nvPr>
        </p:nvGraphicFramePr>
        <p:xfrm>
          <a:off x="321467" y="1263224"/>
          <a:ext cx="11549065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919692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КОЛИЧЕСТВЕ МЕДАЛЕЙ ЗАВОЕВАННЫХ НА</a:t>
            </a:r>
            <a:endParaRPr lang="en-US" altLang="zh-CN" sz="2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ОФИЦИАЛЬНЫХ ВСЕРОССИЙСКИХ И МЕЖДУНАРОДНЫХ</a:t>
            </a:r>
            <a:endParaRPr lang="en-US" altLang="zh-CN" sz="2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СОРЕВНОВАНИЯХ</a:t>
            </a:r>
            <a:endParaRPr lang="ru-RU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665100249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87282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-17733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ИНФОРМАЦИЯ О СТРУКТУРЕ И ШТАТНОЙ ЧИСЛЕННОСТИ</a:t>
            </a: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МИНИСТЕРСТВА ПО ФИЗИЧЕСКОЙ КУЛЬТУРЕ И СПОРТУ</a:t>
            </a: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33445" y="1263224"/>
            <a:ext cx="11929159" cy="5594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структуре 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РД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51 учреждение, расположенные в муниципальных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районах и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городских округах, в их числе: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Аппарат 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РД;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42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Спортивных школ;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Училище Олимпийского резерва;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Региональных центра спортивной подготовки;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Учебно-спортивная база;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Дворца спорта;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Стадион им. Елены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Исинбаевой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Казенных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учреждения.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Штатная численность работников системы 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РД, всего 2510 чел., в том числе: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Аппарат 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РД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42 чел.;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Спортивные школы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1869 чел. на 31.12.2018г.;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Училище Олимпийского резерва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138,5 чел.;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Региональный центр спортивной подготовки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166 чел.;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Учебно-спортивная база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34 чел.;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Дворцы спорта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158 чел.;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Стадион им. Елены 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Исинбаевой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76,5 чел.</a:t>
            </a:r>
          </a:p>
        </p:txBody>
      </p:sp>
    </p:spTree>
    <p:extLst>
      <p:ext uri="{BB962C8B-B14F-4D97-AF65-F5344CB8AC3E}">
        <p14:creationId xmlns:p14="http://schemas.microsoft.com/office/powerpoint/2010/main" val="19988772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ДАГЕСТАНСКИХ СПОРТСМЕНАХ ВКЛЮЧЕННЫХ</a:t>
            </a:r>
            <a:endParaRPr lang="en-US" altLang="zh-CN" sz="24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 СОСТАВЫ СБОРНЫХ КОМАНД РОССИИ ПО ВИДАМ СПОРТА</a:t>
            </a:r>
            <a:endParaRPr lang="ru-RU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740217046"/>
              </p:ext>
            </p:extLst>
          </p:nvPr>
        </p:nvGraphicFramePr>
        <p:xfrm>
          <a:off x="321468" y="1263224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775227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ПРИСВОЕНИИ СПОРТИВНЫХ ЗВАНИЙ</a:t>
            </a:r>
            <a:endParaRPr lang="en-US" altLang="zh-CN" sz="24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</a:t>
            </a:r>
            <a:r>
              <a:rPr lang="en-US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РАЗРЯДОВ СПОРТСМЕНАМ РЕСПУБЛИКИ ДАГЕСТАН</a:t>
            </a:r>
            <a:endParaRPr lang="ru-RU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507817880"/>
              </p:ext>
            </p:extLst>
          </p:nvPr>
        </p:nvGraphicFramePr>
        <p:xfrm>
          <a:off x="321468" y="1263224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920385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НАСЕЛЕНИЯ РЕСПУБЛИКИ ДАГЕСТАН,</a:t>
            </a:r>
            <a:endParaRPr lang="en-US" altLang="zh-CN" sz="2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СИСТЕМАТИЧЕСКИ ЗАНИМАЮЩИХСЯ ФИЗИЧЕСКОЙ КУЛЬТУРОЙ</a:t>
            </a:r>
            <a:endParaRPr lang="en-US" altLang="zh-CN" sz="2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 СПОРТОМ (В ПРОЦЕНТАХ)</a:t>
            </a:r>
            <a:endParaRPr lang="ru-RU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3841152432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0571953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УЧАЩИХСЯ И СТУДЕНТОВ, СИСТЕМАТИЧЕСКИ</a:t>
            </a:r>
            <a:endParaRPr lang="en-US" altLang="zh-CN" sz="2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ЗАНИМАЮЩИХСЯ ФИЗИЧЕСКОЙ КУЛЬТУРОЙ И СПОРТОМ</a:t>
            </a:r>
            <a:endParaRPr lang="en-US" altLang="zh-CN" sz="2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(В ПРОЦЕНТАХ)</a:t>
            </a:r>
            <a:endParaRPr lang="ru-RU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1947370098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2417494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НАСЕЛЕНИЯ РЕСПУБЛИКИ ДАГЕСТАН,</a:t>
            </a:r>
            <a:endParaRPr lang="en-US" altLang="zh-CN" sz="2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ВЫПОЛНИВШИХ НОРМАТИВЫ ИСПЫТАНИЙ ГТО, К ПРИНЯВШИМ</a:t>
            </a:r>
            <a:endParaRPr lang="en-US" altLang="zh-CN" sz="2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УЧАСТИЕ В ВЫПОЛНЕНИИ НОРМ ГТО (В ПРОЦЕНТАХ)</a:t>
            </a:r>
            <a:endParaRPr lang="ru-RU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479413630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338220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ОБУЧАЮЩИХСЯ И СТУДЕНТОВ,</a:t>
            </a:r>
            <a:endParaRPr lang="en-US" altLang="zh-CN" sz="2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ВЫПОЛНИВШИХ НОРМАТИВЫ ИСПЫТАНИЙ ГТО, К ПРИНЯВШИМ</a:t>
            </a:r>
            <a:endParaRPr lang="en-US" altLang="zh-CN" sz="2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УЧАСТИЕ В ВЫПОЛНЕНИИ НОРМ ГТО (В ПРОЦЕНТАХ)</a:t>
            </a:r>
            <a:endParaRPr lang="ru-RU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672176577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990013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ОРГАНИЗАЦИЙ, ОКАЗЫВАЮЩИХ УСЛУГИ В</a:t>
            </a:r>
            <a:endParaRPr lang="en-US" altLang="zh-CN" sz="2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СООТВЕТСТВИИ</a:t>
            </a:r>
            <a:r>
              <a:rPr lang="en-US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 ФЕДЕРАЛЬНЫМИ СТАНДАРТАМИ СПОРТИВНОЙ</a:t>
            </a:r>
            <a:endParaRPr lang="en-US" altLang="zh-CN" sz="2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ПОДГОТОВКИ (В ПРОЦЕНТАХ)</a:t>
            </a:r>
            <a:endParaRPr lang="ru-RU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883194589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466148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ЛИЦ, ЗАНИМАЮЩИХСЯ НА ЭТАПАХ</a:t>
            </a:r>
            <a:endParaRPr lang="en-US" altLang="zh-CN" sz="2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ВЫСШЕГО</a:t>
            </a:r>
            <a:r>
              <a:rPr lang="en-US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СПОРТИВНОГО МАСТЕРСТВА К ЗАНИМАЮЩИМСЯ</a:t>
            </a:r>
            <a:endParaRPr lang="en-US" altLang="zh-CN" sz="2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НА ЭТАПАХ</a:t>
            </a:r>
            <a:r>
              <a:rPr lang="en-US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СПОРТИВНОГО СОВЕРШЕНСТВА (В ПРОЦЕНТАХ)</a:t>
            </a:r>
            <a:endParaRPr lang="ru-RU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4015850338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77707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59211"/>
            <a:ext cx="11193202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ИНФОРМАЦИЯ О РАЗВИТИИ ФИЗИЧЕСКОЙ</a:t>
            </a:r>
          </a:p>
          <a:p>
            <a:r>
              <a:rPr lang="ru-RU" altLang="zh-CN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КУЛЬТУРЫ И СПОРТА В РЕСПУБЛИКЕ ДАГЕСТАН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33445" y="1263224"/>
            <a:ext cx="11929159" cy="5594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Исполнительный орган государственной власти субъекта Российской Федерации в сфере физической культуры и спорта - Министерство по физической культуре и спорту Республики Дагестан.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В большинстве 52 муниципальных образований Республики Дагестан в качестве структурного подразделения существуют органы управления физической культуры и спортом.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В соответствии с данными статистической отчетности в Республики Дагестан к систематическим занятиям физической культурой и спортом привлечено более 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1400,0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тыс. чел., что составляет 48,0 % от общего числа населения.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Физкультурно-спортивную работу в учреждениях дополнительного образования спортивной направленности проводят 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62</a:t>
            </a:r>
            <a:r>
              <a:rPr lang="en-US" alt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32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 работника, в том числе 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2778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работников административного персонала и 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34</a:t>
            </a:r>
            <a:r>
              <a:rPr lang="en-US" alt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54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 тренера - преподавателя.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В учреждениях дополнительного образования спортивной направленности к систематическим занятиям физической культурой и спортом привлечены 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102893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человек.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Ежегодно увеличивается количество объектов спорта. В настоящее время сеть спортивных сооружений республики насчитывает 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4133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 единицы;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Обеспеченность основными видами спортивных сооружений: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 плоскостные сооружения - 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49,4%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 спортивные залы - 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29,2%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 плавательные бассейны - 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1,6 %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единовременная пропускная способность -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 100163 человека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1400" b="1" dirty="0" smtClean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ВИДЫ СПОРТА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Правительством Российской Федерации утверждён следующий перечень базовых видов спорта, развиваемых в Республики Дагестан: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i="1" dirty="0" smtClean="0">
                <a:latin typeface="Times New Roman" panose="02020603050405020304" pitchFamily="18" charset="0"/>
                <a:cs typeface="Times New Roman" pitchFamily="18" charset="0"/>
              </a:rPr>
              <a:t> летние Олимпийские виды спорта: 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вольная борьба, бокс, дзюдо, тхэквондо; борьба греко-римская;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i="1" dirty="0" smtClean="0">
                <a:latin typeface="Times New Roman" panose="02020603050405020304" pitchFamily="18" charset="0"/>
                <a:cs typeface="Times New Roman" pitchFamily="18" charset="0"/>
              </a:rPr>
              <a:t> летние </a:t>
            </a:r>
            <a:r>
              <a:rPr lang="ru-RU" altLang="ru-RU" sz="1400" i="1" dirty="0" err="1" smtClean="0">
                <a:latin typeface="Times New Roman" panose="02020603050405020304" pitchFamily="18" charset="0"/>
                <a:cs typeface="Times New Roman" pitchFamily="18" charset="0"/>
              </a:rPr>
              <a:t>Паралимпийские</a:t>
            </a:r>
            <a:r>
              <a:rPr lang="ru-RU" altLang="ru-RU" sz="1400" i="1" dirty="0" smtClean="0">
                <a:latin typeface="Times New Roman" panose="02020603050405020304" pitchFamily="18" charset="0"/>
                <a:cs typeface="Times New Roman" pitchFamily="18" charset="0"/>
              </a:rPr>
              <a:t> виды спорта: 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спорт слепых - дзюдо;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i="1" dirty="0" smtClean="0">
                <a:latin typeface="Times New Roman" panose="02020603050405020304" pitchFamily="18" charset="0"/>
                <a:cs typeface="Times New Roman" pitchFamily="18" charset="0"/>
              </a:rPr>
              <a:t>летние </a:t>
            </a:r>
            <a:r>
              <a:rPr lang="ru-RU" altLang="ru-RU" sz="1400" i="1" dirty="0" err="1" smtClean="0">
                <a:latin typeface="Times New Roman" panose="02020603050405020304" pitchFamily="18" charset="0"/>
                <a:cs typeface="Times New Roman" pitchFamily="18" charset="0"/>
              </a:rPr>
              <a:t>Сурдлимпийские</a:t>
            </a:r>
            <a:r>
              <a:rPr lang="ru-RU" altLang="ru-RU" sz="1400" i="1" dirty="0" smtClean="0">
                <a:latin typeface="Times New Roman" pitchFamily="18" charset="0"/>
                <a:cs typeface="Times New Roman" pitchFamily="18" charset="0"/>
              </a:rPr>
              <a:t> виды спорта: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 спорт глухих - вольная борьба.</a:t>
            </a:r>
          </a:p>
        </p:txBody>
      </p:sp>
    </p:spTree>
    <p:extLst>
      <p:ext uri="{BB962C8B-B14F-4D97-AF65-F5344CB8AC3E}">
        <p14:creationId xmlns:p14="http://schemas.microsoft.com/office/powerpoint/2010/main" val="450070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51544"/>
            <a:ext cx="11193202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СПОРТИВНЫЕ СООРУЖЕНИЯ </a:t>
            </a:r>
          </a:p>
        </p:txBody>
      </p:sp>
      <p:sp>
        <p:nvSpPr>
          <p:cNvPr id="11" name="Текст 2"/>
          <p:cNvSpPr txBox="1">
            <a:spLocks/>
          </p:cNvSpPr>
          <p:nvPr/>
        </p:nvSpPr>
        <p:spPr>
          <a:xfrm>
            <a:off x="3144243" y="1328504"/>
            <a:ext cx="5903514" cy="10078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спортивных сооружений 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4133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екст 4"/>
          <p:cNvSpPr txBox="1">
            <a:spLocks/>
          </p:cNvSpPr>
          <p:nvPr/>
        </p:nvSpPr>
        <p:spPr>
          <a:xfrm>
            <a:off x="9047757" y="2986135"/>
            <a:ext cx="2952328" cy="267418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Плоскостные спортивные сооружения -</a:t>
            </a:r>
            <a:r>
              <a:rPr lang="en-US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2628</a:t>
            </a:r>
          </a:p>
          <a:p>
            <a:pPr marL="0" indent="0">
              <a:buFontTx/>
              <a:buNone/>
            </a:pP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залы - 992</a:t>
            </a:r>
          </a:p>
          <a:p>
            <a:pPr marL="0" indent="0">
              <a:buFontTx/>
              <a:buNone/>
            </a:pP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Плавательные бассейны </a:t>
            </a:r>
            <a:r>
              <a:rPr lang="en-US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</a:p>
          <a:p>
            <a:pPr marL="0" indent="0">
              <a:buFontTx/>
              <a:buNone/>
            </a:pP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Стадионы </a:t>
            </a:r>
            <a:r>
              <a:rPr lang="en-US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alt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Приспособленные</a:t>
            </a:r>
          </a:p>
          <a:p>
            <a:pPr marL="0" indent="0">
              <a:buFontTx/>
              <a:buNone/>
            </a:pP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сооружения - 426</a:t>
            </a:r>
          </a:p>
          <a:p>
            <a:pPr marL="0" indent="0">
              <a:buFontTx/>
              <a:buNone/>
            </a:pP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тиры </a:t>
            </a:r>
            <a:r>
              <a:rPr lang="en-US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47</a:t>
            </a:r>
            <a:endParaRPr lang="ru-RU" alt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8534E7E1-DF12-429F-B5B7-6E68A06857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6972375"/>
              </p:ext>
            </p:extLst>
          </p:nvPr>
        </p:nvGraphicFramePr>
        <p:xfrm>
          <a:off x="334077" y="2221787"/>
          <a:ext cx="8521765" cy="4202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37622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ФИНАНСОВОЕ ОБЕСПЕЧЕНИЕ ОТРАСЛИ «ФИЗИЧЕСКАЯ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КУЛЬТУРА И СПОРТ» РЕСПУБЛИКИ ДАГЕСТАН В 2020 ГОДУ</a:t>
            </a:r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8534E7E1-DF12-429F-B5B7-6E68A06857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7880875"/>
              </p:ext>
            </p:extLst>
          </p:nvPr>
        </p:nvGraphicFramePr>
        <p:xfrm>
          <a:off x="889533" y="1666077"/>
          <a:ext cx="10412934" cy="4650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76178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ПОКАЗАТЕЛИ РАЗВИТИЯ ФИЗИЧЕСКОЙ КУЛЬТУРЫ И СПОРТА</a:t>
            </a:r>
          </a:p>
          <a:p>
            <a:r>
              <a:rPr lang="ru-RU" altLang="zh-C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2015-2019 ГОДЫ</a:t>
            </a:r>
            <a:endParaRPr lang="ru-RU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097368"/>
              </p:ext>
            </p:extLst>
          </p:nvPr>
        </p:nvGraphicFramePr>
        <p:xfrm>
          <a:off x="133447" y="1263224"/>
          <a:ext cx="11929158" cy="4412950"/>
        </p:xfrm>
        <a:graphic>
          <a:graphicData uri="http://schemas.openxmlformats.org/drawingml/2006/table">
            <a:tbl>
              <a:tblPr/>
              <a:tblGrid>
                <a:gridCol w="1092569">
                  <a:extLst>
                    <a:ext uri="{9D8B030D-6E8A-4147-A177-3AD203B41FA5}">
                      <a16:colId xmlns:a16="http://schemas.microsoft.com/office/drawing/2014/main" val="1562818646"/>
                    </a:ext>
                  </a:extLst>
                </a:gridCol>
                <a:gridCol w="764949">
                  <a:extLst>
                    <a:ext uri="{9D8B030D-6E8A-4147-A177-3AD203B41FA5}">
                      <a16:colId xmlns:a16="http://schemas.microsoft.com/office/drawing/2014/main" val="828628695"/>
                    </a:ext>
                  </a:extLst>
                </a:gridCol>
                <a:gridCol w="1122585">
                  <a:extLst>
                    <a:ext uri="{9D8B030D-6E8A-4147-A177-3AD203B41FA5}">
                      <a16:colId xmlns:a16="http://schemas.microsoft.com/office/drawing/2014/main" val="529340233"/>
                    </a:ext>
                  </a:extLst>
                </a:gridCol>
                <a:gridCol w="1125069">
                  <a:extLst>
                    <a:ext uri="{9D8B030D-6E8A-4147-A177-3AD203B41FA5}">
                      <a16:colId xmlns:a16="http://schemas.microsoft.com/office/drawing/2014/main" val="1877178963"/>
                    </a:ext>
                  </a:extLst>
                </a:gridCol>
                <a:gridCol w="973572">
                  <a:extLst>
                    <a:ext uri="{9D8B030D-6E8A-4147-A177-3AD203B41FA5}">
                      <a16:colId xmlns:a16="http://schemas.microsoft.com/office/drawing/2014/main" val="2278687203"/>
                    </a:ext>
                  </a:extLst>
                </a:gridCol>
                <a:gridCol w="913963">
                  <a:extLst>
                    <a:ext uri="{9D8B030D-6E8A-4147-A177-3AD203B41FA5}">
                      <a16:colId xmlns:a16="http://schemas.microsoft.com/office/drawing/2014/main" val="1282893130"/>
                    </a:ext>
                  </a:extLst>
                </a:gridCol>
                <a:gridCol w="658152">
                  <a:extLst>
                    <a:ext uri="{9D8B030D-6E8A-4147-A177-3AD203B41FA5}">
                      <a16:colId xmlns:a16="http://schemas.microsoft.com/office/drawing/2014/main" val="4257807047"/>
                    </a:ext>
                  </a:extLst>
                </a:gridCol>
                <a:gridCol w="976053">
                  <a:extLst>
                    <a:ext uri="{9D8B030D-6E8A-4147-A177-3AD203B41FA5}">
                      <a16:colId xmlns:a16="http://schemas.microsoft.com/office/drawing/2014/main" val="3962182007"/>
                    </a:ext>
                  </a:extLst>
                </a:gridCol>
                <a:gridCol w="1035663">
                  <a:extLst>
                    <a:ext uri="{9D8B030D-6E8A-4147-A177-3AD203B41FA5}">
                      <a16:colId xmlns:a16="http://schemas.microsoft.com/office/drawing/2014/main" val="829714963"/>
                    </a:ext>
                  </a:extLst>
                </a:gridCol>
                <a:gridCol w="511620">
                  <a:extLst>
                    <a:ext uri="{9D8B030D-6E8A-4147-A177-3AD203B41FA5}">
                      <a16:colId xmlns:a16="http://schemas.microsoft.com/office/drawing/2014/main" val="1812215680"/>
                    </a:ext>
                  </a:extLst>
                </a:gridCol>
                <a:gridCol w="407309">
                  <a:extLst>
                    <a:ext uri="{9D8B030D-6E8A-4147-A177-3AD203B41FA5}">
                      <a16:colId xmlns:a16="http://schemas.microsoft.com/office/drawing/2014/main" val="828932200"/>
                    </a:ext>
                  </a:extLst>
                </a:gridCol>
                <a:gridCol w="1137488">
                  <a:extLst>
                    <a:ext uri="{9D8B030D-6E8A-4147-A177-3AD203B41FA5}">
                      <a16:colId xmlns:a16="http://schemas.microsoft.com/office/drawing/2014/main" val="227674732"/>
                    </a:ext>
                  </a:extLst>
                </a:gridCol>
                <a:gridCol w="1210166">
                  <a:extLst>
                    <a:ext uri="{9D8B030D-6E8A-4147-A177-3AD203B41FA5}">
                      <a16:colId xmlns:a16="http://schemas.microsoft.com/office/drawing/2014/main" val="594673625"/>
                    </a:ext>
                  </a:extLst>
                </a:gridCol>
              </a:tblGrid>
              <a:tr h="36987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Спортивные сооружения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Кадры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Числен-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ность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занима-ющихся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женщины***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Подготов-лено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разряд-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ников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от норматива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ЕПС*****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жителя 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(руб.)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684511"/>
                  </a:ext>
                </a:extLst>
              </a:tr>
              <a:tr h="643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Стадионы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Плоскостные 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спорт-сооружения*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Залы*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Бассейны*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862833"/>
                  </a:ext>
                </a:extLst>
              </a:tr>
              <a:tr h="4000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3477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52,2%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27,4%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7159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1020,0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,5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232560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22,8%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1120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13,6%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1050,8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320413"/>
                  </a:ext>
                </a:extLst>
              </a:tr>
              <a:tr h="4000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3589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2113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51,7%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28,4%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7088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1120,0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257600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1132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23,5%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1080,6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774134"/>
                  </a:ext>
                </a:extLst>
              </a:tr>
              <a:tr h="31379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3617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2122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53,4%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907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28,5%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6127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1260,0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289800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1671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23,9%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898,2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727188"/>
                  </a:ext>
                </a:extLst>
              </a:tr>
              <a:tr h="31379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3634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2149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53,8%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28,9%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1277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301010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23,5%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1286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1117,0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959140"/>
                  </a:ext>
                </a:extLst>
              </a:tr>
              <a:tr h="3058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4133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2627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54,9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992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29,2%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6232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304020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1401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26,3%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1240,0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63153"/>
                  </a:ext>
                </a:extLst>
              </a:tr>
              <a:tr h="15499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yr" pitchFamily="34" charset="0"/>
                      </a:endParaRPr>
                    </a:p>
                  </a:txBody>
                  <a:tcPr marL="4183" marR="4183" marT="4183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6929320"/>
                  </a:ext>
                </a:extLst>
              </a:tr>
              <a:tr h="0">
                <a:tc gridSpan="13"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 - в процентах указана обеспеченность населения данными видами спортсооружений</a:t>
                      </a: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139884"/>
                  </a:ext>
                </a:extLst>
              </a:tr>
              <a:tr h="0">
                <a:tc gridSpan="13"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 - в процентах указана доля систематически занимающихся физической культурой и спортом от численности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392166"/>
                  </a:ext>
                </a:extLst>
              </a:tr>
              <a:tr h="0">
                <a:tc gridSpan="12"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 - в процентах указана доля женщин, занимающихся физической культурой и спортом от общей численности занимающихся</a:t>
                      </a: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yr" pitchFamily="34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1329410"/>
                  </a:ext>
                </a:extLst>
              </a:tr>
              <a:tr h="0">
                <a:tc gridSpan="13"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 - подготовка спортсменов разрядников 1 взрослый, КМС, МС, МКМК, 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PVC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(данный показатель с 2017 года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547072"/>
                  </a:ext>
                </a:extLst>
              </a:tr>
              <a:tr h="0">
                <a:tc gridSpan="13"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 - в процентах единовременная пропускная способность объектов спорта по новым формулам расчета</a:t>
                      </a: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0383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44543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6169</Words>
  <Application>Microsoft Office PowerPoint</Application>
  <PresentationFormat>Широкоэкранный</PresentationFormat>
  <Paragraphs>1441</Paragraphs>
  <Slides>57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68" baseType="lpstr">
      <vt:lpstr>微软雅黑</vt:lpstr>
      <vt:lpstr>Arial</vt:lpstr>
      <vt:lpstr>Arial Black</vt:lpstr>
      <vt:lpstr>Arial Cyr</vt:lpstr>
      <vt:lpstr>Calibri</vt:lpstr>
      <vt:lpstr>Calibri Light</vt:lpstr>
      <vt:lpstr>等线</vt:lpstr>
      <vt:lpstr>Furore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HolySinner</dc:creator>
  <cp:lastModifiedBy>HolySinner</cp:lastModifiedBy>
  <cp:revision>229</cp:revision>
  <dcterms:created xsi:type="dcterms:W3CDTF">2020-09-15T08:54:39Z</dcterms:created>
  <dcterms:modified xsi:type="dcterms:W3CDTF">2020-10-19T07:06:06Z</dcterms:modified>
</cp:coreProperties>
</file>