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62" r:id="rId8"/>
    <p:sldId id="261" r:id="rId9"/>
    <p:sldId id="285" r:id="rId10"/>
    <p:sldId id="287" r:id="rId11"/>
    <p:sldId id="263" r:id="rId12"/>
    <p:sldId id="264" r:id="rId13"/>
    <p:sldId id="283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3" r:id="rId22"/>
    <p:sldId id="272" r:id="rId23"/>
    <p:sldId id="275" r:id="rId24"/>
    <p:sldId id="274" r:id="rId25"/>
    <p:sldId id="276" r:id="rId26"/>
    <p:sldId id="280" r:id="rId27"/>
    <p:sldId id="282" r:id="rId28"/>
    <p:sldId id="288" r:id="rId29"/>
    <p:sldId id="289" r:id="rId30"/>
    <p:sldId id="290" r:id="rId31"/>
    <p:sldId id="291" r:id="rId32"/>
    <p:sldId id="293" r:id="rId33"/>
    <p:sldId id="294" r:id="rId34"/>
    <p:sldId id="292" r:id="rId35"/>
    <p:sldId id="295" r:id="rId36"/>
    <p:sldId id="296" r:id="rId37"/>
    <p:sldId id="297" r:id="rId38"/>
    <p:sldId id="298" r:id="rId39"/>
    <p:sldId id="304" r:id="rId40"/>
    <p:sldId id="303" r:id="rId41"/>
    <p:sldId id="302" r:id="rId42"/>
    <p:sldId id="301" r:id="rId43"/>
    <p:sldId id="300" r:id="rId44"/>
    <p:sldId id="305" r:id="rId45"/>
    <p:sldId id="306" r:id="rId46"/>
    <p:sldId id="307" r:id="rId47"/>
    <p:sldId id="308" r:id="rId48"/>
    <p:sldId id="310" r:id="rId49"/>
    <p:sldId id="309" r:id="rId50"/>
    <p:sldId id="311" r:id="rId51"/>
    <p:sldId id="316" r:id="rId52"/>
    <p:sldId id="317" r:id="rId53"/>
    <p:sldId id="318" r:id="rId54"/>
    <p:sldId id="319" r:id="rId55"/>
    <p:sldId id="320" r:id="rId56"/>
    <p:sldId id="321" r:id="rId57"/>
  </p:sldIdLst>
  <p:sldSz cx="12192000" cy="6858000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52" autoAdjust="0"/>
    <p:restoredTop sz="94660"/>
  </p:normalViewPr>
  <p:slideViewPr>
    <p:cSldViewPr snapToGrid="0">
      <p:cViewPr>
        <p:scale>
          <a:sx n="100" d="100"/>
          <a:sy n="100" d="100"/>
        </p:scale>
        <p:origin x="702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787735094910031"/>
          <c:w val="0.58236352183066631"/>
          <c:h val="0.4017219702915613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20"/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82D-49C9-B802-6C10E03DB343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82D-49C9-B802-6C10E03DB343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82D-49C9-B802-6C10E03DB343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82D-49C9-B802-6C10E03DB343}"/>
              </c:ext>
            </c:extLst>
          </c:dPt>
          <c:dLbls>
            <c:dLbl>
              <c:idx val="0"/>
              <c:layout>
                <c:manualLayout>
                  <c:x val="-3.1453903837166799E-2"/>
                  <c:y val="5.53762972006627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88,0%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2D-49C9-B802-6C10E03DB343}"/>
                </c:ext>
              </c:extLst>
            </c:dLbl>
            <c:dLbl>
              <c:idx val="1"/>
              <c:layout>
                <c:manualLayout>
                  <c:x val="-8.5724557154372411E-2"/>
                  <c:y val="-4.15322229004970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2,1%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2D-49C9-B802-6C10E03DB343}"/>
                </c:ext>
              </c:extLst>
            </c:dLbl>
            <c:dLbl>
              <c:idx val="2"/>
              <c:layout>
                <c:manualLayout>
                  <c:x val="-4.3519171735457267E-2"/>
                  <c:y val="-0.1015232115345484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3,3%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2D-49C9-B802-6C10E03DB343}"/>
                </c:ext>
              </c:extLst>
            </c:dLbl>
            <c:dLbl>
              <c:idx val="3"/>
              <c:layout>
                <c:manualLayout>
                  <c:x val="3.4497940636138542E-2"/>
                  <c:y val="-6.922037150082847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6,6%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2D-49C9-B802-6C10E03DB343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1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Муниципальная собственность - 4015</c:v>
                </c:pt>
                <c:pt idx="1">
                  <c:v>Федеральная собственность - 74</c:v>
                </c:pt>
                <c:pt idx="2">
                  <c:v>Республиканская собственность - 156</c:v>
                </c:pt>
                <c:pt idx="3">
                  <c:v>Другая собственность - 246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89.4</c:v>
                </c:pt>
                <c:pt idx="1">
                  <c:v>1.6</c:v>
                </c:pt>
                <c:pt idx="2">
                  <c:v>3.5</c:v>
                </c:pt>
                <c:pt idx="3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2D-49C9-B802-6C10E03DB3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491478307245437"/>
          <c:y val="0.2049111944420221"/>
          <c:w val="0.41293131750760564"/>
          <c:h val="0.59940699398273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041830708661407E-2"/>
          <c:y val="2.7386809338901984E-2"/>
          <c:w val="0.75599080964562959"/>
          <c:h val="0.90911307153585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Открытые спортивные сооружения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0.0</c:formatCode>
                <c:ptCount val="7"/>
                <c:pt idx="0">
                  <c:v>48.2</c:v>
                </c:pt>
                <c:pt idx="1">
                  <c:v>48.4</c:v>
                </c:pt>
                <c:pt idx="2">
                  <c:v>48.5</c:v>
                </c:pt>
                <c:pt idx="3">
                  <c:v>48.7</c:v>
                </c:pt>
                <c:pt idx="4">
                  <c:v>49.4</c:v>
                </c:pt>
                <c:pt idx="5">
                  <c:v>49.9</c:v>
                </c:pt>
                <c:pt idx="6">
                  <c:v>45.26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54-46DC-9934-2AD6467691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Крытые спортивные сооружения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Лист1!$C$2:$C$8</c:f>
              <c:numCache>
                <c:formatCode>0.0</c:formatCode>
                <c:ptCount val="7"/>
                <c:pt idx="0">
                  <c:v>27.5</c:v>
                </c:pt>
                <c:pt idx="1">
                  <c:v>28.6</c:v>
                </c:pt>
                <c:pt idx="2">
                  <c:v>28.1</c:v>
                </c:pt>
                <c:pt idx="3">
                  <c:v>28</c:v>
                </c:pt>
                <c:pt idx="4">
                  <c:v>29.2</c:v>
                </c:pt>
                <c:pt idx="5">
                  <c:v>30.02</c:v>
                </c:pt>
                <c:pt idx="6">
                  <c:v>30.12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54-46DC-9934-2AD6467691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039808"/>
        <c:axId val="238041344"/>
        <c:axId val="0"/>
      </c:bar3DChart>
      <c:catAx>
        <c:axId val="23803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041344"/>
        <c:crosses val="autoZero"/>
        <c:auto val="1"/>
        <c:lblAlgn val="ctr"/>
        <c:lblOffset val="100"/>
        <c:noMultiLvlLbl val="0"/>
      </c:catAx>
      <c:valAx>
        <c:axId val="2380413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03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517323263831342"/>
          <c:y val="0.29085215976549217"/>
          <c:w val="0.19372711124233868"/>
          <c:h val="0.423364639310738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1290</c:v>
                </c:pt>
                <c:pt idx="1">
                  <c:v>1294</c:v>
                </c:pt>
                <c:pt idx="2">
                  <c:v>1362</c:v>
                </c:pt>
                <c:pt idx="3">
                  <c:v>1509</c:v>
                </c:pt>
                <c:pt idx="4">
                  <c:v>2073</c:v>
                </c:pt>
                <c:pt idx="5">
                  <c:v>734</c:v>
                </c:pt>
                <c:pt idx="6">
                  <c:v>2022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B0-4D31-8A1F-EB00E4B895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141824"/>
        <c:axId val="238143360"/>
        <c:axId val="0"/>
      </c:bar3DChart>
      <c:catAx>
        <c:axId val="238141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143360"/>
        <c:crosses val="autoZero"/>
        <c:auto val="1"/>
        <c:lblAlgn val="ctr"/>
        <c:lblOffset val="100"/>
        <c:noMultiLvlLbl val="0"/>
      </c:catAx>
      <c:valAx>
        <c:axId val="238143360"/>
        <c:scaling>
          <c:orientation val="minMax"/>
          <c:max val="2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141824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154</c:v>
                </c:pt>
                <c:pt idx="1">
                  <c:v>154</c:v>
                </c:pt>
                <c:pt idx="2">
                  <c:v>213</c:v>
                </c:pt>
                <c:pt idx="3">
                  <c:v>330</c:v>
                </c:pt>
                <c:pt idx="4">
                  <c:v>347</c:v>
                </c:pt>
                <c:pt idx="5">
                  <c:v>363</c:v>
                </c:pt>
                <c:pt idx="6">
                  <c:v>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50-452F-B8F4-3FD0089D7E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194048"/>
        <c:axId val="238199936"/>
        <c:axId val="0"/>
      </c:bar3DChart>
      <c:catAx>
        <c:axId val="23819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199936"/>
        <c:crosses val="autoZero"/>
        <c:auto val="1"/>
        <c:lblAlgn val="ctr"/>
        <c:lblOffset val="100"/>
        <c:noMultiLvlLbl val="0"/>
      </c:catAx>
      <c:valAx>
        <c:axId val="2381999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194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разрядов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1120</c:v>
                </c:pt>
                <c:pt idx="1">
                  <c:v>1132</c:v>
                </c:pt>
                <c:pt idx="2">
                  <c:v>1210</c:v>
                </c:pt>
                <c:pt idx="3">
                  <c:v>1286</c:v>
                </c:pt>
                <c:pt idx="4">
                  <c:v>1421</c:v>
                </c:pt>
                <c:pt idx="5">
                  <c:v>597</c:v>
                </c:pt>
                <c:pt idx="6">
                  <c:v>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9E-4C47-B52B-312095D8E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283392"/>
        <c:axId val="238375296"/>
        <c:axId val="0"/>
      </c:bar3DChart>
      <c:catAx>
        <c:axId val="23828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375296"/>
        <c:crosses val="autoZero"/>
        <c:auto val="1"/>
        <c:lblAlgn val="ctr"/>
        <c:lblOffset val="100"/>
        <c:noMultiLvlLbl val="0"/>
      </c:catAx>
      <c:valAx>
        <c:axId val="23837529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28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0.0</c:formatCode>
                <c:ptCount val="7"/>
                <c:pt idx="0">
                  <c:v>34.5</c:v>
                </c:pt>
                <c:pt idx="1">
                  <c:v>38</c:v>
                </c:pt>
                <c:pt idx="2">
                  <c:v>42</c:v>
                </c:pt>
                <c:pt idx="3">
                  <c:v>44</c:v>
                </c:pt>
                <c:pt idx="4">
                  <c:v>48</c:v>
                </c:pt>
                <c:pt idx="5">
                  <c:v>51.5</c:v>
                </c:pt>
                <c:pt idx="6">
                  <c:v>54.1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F0-45F3-A047-2C9BE4AD6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421888"/>
        <c:axId val="238423424"/>
        <c:axId val="0"/>
      </c:bar3DChart>
      <c:catAx>
        <c:axId val="23842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423424"/>
        <c:crosses val="autoZero"/>
        <c:auto val="1"/>
        <c:lblAlgn val="ctr"/>
        <c:lblOffset val="100"/>
        <c:noMultiLvlLbl val="0"/>
      </c:catAx>
      <c:valAx>
        <c:axId val="2384234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42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0.0</c:formatCode>
                <c:ptCount val="7"/>
                <c:pt idx="0">
                  <c:v>54</c:v>
                </c:pt>
                <c:pt idx="1">
                  <c:v>60.7</c:v>
                </c:pt>
                <c:pt idx="2">
                  <c:v>65</c:v>
                </c:pt>
                <c:pt idx="3">
                  <c:v>70</c:v>
                </c:pt>
                <c:pt idx="4">
                  <c:v>75</c:v>
                </c:pt>
                <c:pt idx="5">
                  <c:v>80</c:v>
                </c:pt>
                <c:pt idx="6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1C-47C4-92BC-F7EF58200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576768"/>
        <c:axId val="238578304"/>
        <c:axId val="0"/>
      </c:bar3DChart>
      <c:catAx>
        <c:axId val="23857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578304"/>
        <c:crosses val="autoZero"/>
        <c:auto val="1"/>
        <c:lblAlgn val="ctr"/>
        <c:lblOffset val="100"/>
        <c:noMultiLvlLbl val="0"/>
      </c:catAx>
      <c:valAx>
        <c:axId val="23857830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576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Выполнивших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57</c:v>
                </c:pt>
                <c:pt idx="1">
                  <c:v>48</c:v>
                </c:pt>
                <c:pt idx="2">
                  <c:v>70</c:v>
                </c:pt>
                <c:pt idx="3">
                  <c:v>55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E0-4AA7-AD1C-6109A1DA4A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653824"/>
        <c:axId val="238655360"/>
        <c:axId val="0"/>
      </c:bar3DChart>
      <c:catAx>
        <c:axId val="23865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655360"/>
        <c:crosses val="autoZero"/>
        <c:auto val="1"/>
        <c:lblAlgn val="ctr"/>
        <c:lblOffset val="100"/>
        <c:noMultiLvlLbl val="0"/>
      </c:catAx>
      <c:valAx>
        <c:axId val="2386553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65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Выполнивших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57.4</c:v>
                </c:pt>
                <c:pt idx="1">
                  <c:v>58</c:v>
                </c:pt>
                <c:pt idx="2">
                  <c:v>50</c:v>
                </c:pt>
                <c:pt idx="3">
                  <c:v>70</c:v>
                </c:pt>
                <c:pt idx="4">
                  <c:v>72</c:v>
                </c:pt>
                <c:pt idx="5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73-4BB6-A381-BAAB2437F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546304"/>
        <c:axId val="238691456"/>
        <c:axId val="0"/>
      </c:bar3DChart>
      <c:catAx>
        <c:axId val="23854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691456"/>
        <c:crosses val="autoZero"/>
        <c:auto val="1"/>
        <c:lblAlgn val="ctr"/>
        <c:lblOffset val="100"/>
        <c:noMultiLvlLbl val="0"/>
      </c:catAx>
      <c:valAx>
        <c:axId val="2386914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54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44.2</c:v>
                </c:pt>
                <c:pt idx="1">
                  <c:v>80</c:v>
                </c:pt>
                <c:pt idx="2">
                  <c:v>90</c:v>
                </c:pt>
                <c:pt idx="3">
                  <c:v>95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56-4509-A9AA-AEF2B7EFF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758528"/>
        <c:axId val="238764416"/>
        <c:axId val="0"/>
      </c:bar3DChart>
      <c:catAx>
        <c:axId val="23875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764416"/>
        <c:crosses val="autoZero"/>
        <c:auto val="1"/>
        <c:lblAlgn val="ctr"/>
        <c:lblOffset val="100"/>
        <c:noMultiLvlLbl val="0"/>
      </c:catAx>
      <c:valAx>
        <c:axId val="2387644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758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23.3</c:v>
                </c:pt>
                <c:pt idx="1">
                  <c:v>23.5</c:v>
                </c:pt>
                <c:pt idx="2">
                  <c:v>24</c:v>
                </c:pt>
                <c:pt idx="3">
                  <c:v>24.5</c:v>
                </c:pt>
                <c:pt idx="4">
                  <c:v>24.5</c:v>
                </c:pt>
                <c:pt idx="5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23-47F2-8BF7-B203393C8B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331776"/>
        <c:axId val="238333312"/>
        <c:axId val="0"/>
      </c:bar3DChart>
      <c:catAx>
        <c:axId val="238331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333312"/>
        <c:crosses val="autoZero"/>
        <c:auto val="1"/>
        <c:lblAlgn val="ctr"/>
        <c:lblOffset val="100"/>
        <c:noMultiLvlLbl val="0"/>
      </c:catAx>
      <c:valAx>
        <c:axId val="2383333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331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1323337469009315"/>
          <c:w val="0.76231966643911475"/>
          <c:h val="0.5246095656680120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20"/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374-44A0-B8C5-115329EFD3B8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374-44A0-B8C5-115329EFD3B8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374-44A0-B8C5-115329EFD3B8}"/>
              </c:ext>
            </c:extLst>
          </c:dPt>
          <c:dLbls>
            <c:dLbl>
              <c:idx val="0"/>
              <c:layout>
                <c:manualLayout>
                  <c:x val="4.3099091956215224E-2"/>
                  <c:y val="2.09083148589748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102200,0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74-44A0-B8C5-115329EFD3B8}"/>
                </c:ext>
              </c:extLst>
            </c:dLbl>
            <c:dLbl>
              <c:idx val="1"/>
              <c:layout>
                <c:manualLayout>
                  <c:x val="-6.5403948589321706E-2"/>
                  <c:y val="-9.614887573404665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2236,8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74-44A0-B8C5-115329EFD3B8}"/>
                </c:ext>
              </c:extLst>
            </c:dLbl>
            <c:dLbl>
              <c:idx val="2"/>
              <c:layout>
                <c:manualLayout>
                  <c:x val="7.6712864981185805E-2"/>
                  <c:y val="-9.745236625890478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860,7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74-44A0-B8C5-115329EFD3B8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1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 - 102200,0 тыс. рублей</c:v>
                </c:pt>
                <c:pt idx="1">
                  <c:v>Региональный бюджет - 2236,8 тыс. рублей</c:v>
                </c:pt>
                <c:pt idx="2">
                  <c:v>Местный бюджет - 860,7 тыс. рублей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97</c:v>
                </c:pt>
                <c:pt idx="1">
                  <c:v>2.2000000000000002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74-44A0-B8C5-115329EFD3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491478307245426"/>
          <c:y val="0.2049111944420221"/>
          <c:w val="0.41293131750760564"/>
          <c:h val="0.599406993982732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55857962917018E-2"/>
          <c:y val="9.4424620647177701E-2"/>
          <c:w val="0.70695652115755359"/>
          <c:h val="0.6866387889215231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спортсооружений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8749266814117576E-2"/>
                  <c:y val="-0.1181571428571429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DE-4406-AD9D-37F1C06990AA}"/>
                </c:ext>
              </c:extLst>
            </c:dLbl>
            <c:dLbl>
              <c:idx val="1"/>
              <c:layout>
                <c:manualLayout>
                  <c:x val="-4.3845619310494272E-2"/>
                  <c:y val="-0.1132148983881258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DE-4406-AD9D-37F1C06990AA}"/>
                </c:ext>
              </c:extLst>
            </c:dLbl>
            <c:dLbl>
              <c:idx val="2"/>
              <c:layout>
                <c:manualLayout>
                  <c:x val="-3.8171680197861539E-2"/>
                  <c:y val="-0.139926984126984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58-486B-96B0-E0049CAF06A9}"/>
                </c:ext>
              </c:extLst>
            </c:dLbl>
            <c:dLbl>
              <c:idx val="4"/>
              <c:layout>
                <c:manualLayout>
                  <c:x val="-3.6472896032402669E-2"/>
                  <c:y val="-0.139926984126984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58-486B-96B0-E0049CAF06A9}"/>
                </c:ext>
              </c:extLst>
            </c:dLbl>
            <c:dLbl>
              <c:idx val="5"/>
              <c:layout>
                <c:manualLayout>
                  <c:x val="-4.5544403475953177E-2"/>
                  <c:y val="-0.1922015873015872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DE-4406-AD9D-37F1C06990AA}"/>
                </c:ext>
              </c:extLst>
            </c:dLbl>
            <c:dLbl>
              <c:idx val="6"/>
              <c:layout>
                <c:manualLayout>
                  <c:x val="-4.2146835145035373E-2"/>
                  <c:y val="-9.60000000000000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DE-4406-AD9D-37F1C06990AA}"/>
                </c:ext>
              </c:extLst>
            </c:dLbl>
            <c:dLbl>
              <c:idx val="8"/>
              <c:layout>
                <c:manualLayout>
                  <c:x val="-3.5351698483199821E-2"/>
                  <c:y val="-0.116158730158730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DE-4406-AD9D-37F1C06990AA}"/>
                </c:ext>
              </c:extLst>
            </c:dLbl>
            <c:dLbl>
              <c:idx val="9"/>
              <c:layout>
                <c:manualLayout>
                  <c:x val="-3.0255345986823116E-2"/>
                  <c:y val="-0.1218436507936507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DE-4406-AD9D-37F1C06990AA}"/>
                </c:ext>
              </c:extLst>
            </c:dLbl>
            <c:dLbl>
              <c:idx val="10"/>
              <c:layout>
                <c:manualLayout>
                  <c:x val="-1.4966288497692931E-2"/>
                  <c:y val="6.20224684784655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DE-4406-AD9D-37F1C06990AA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dirty="0"/>
                      <a:t>3617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DE-4406-AD9D-37F1C06990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Лист1!$A$2:$A$17</c:f>
              <c:numCache>
                <c:formatCode>General</c:formatCod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numCache>
            </c:num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3248</c:v>
                </c:pt>
                <c:pt idx="1">
                  <c:v>2989</c:v>
                </c:pt>
                <c:pt idx="2">
                  <c:v>2919</c:v>
                </c:pt>
                <c:pt idx="3">
                  <c:v>2929</c:v>
                </c:pt>
                <c:pt idx="4">
                  <c:v>3076</c:v>
                </c:pt>
                <c:pt idx="5">
                  <c:v>3188</c:v>
                </c:pt>
                <c:pt idx="6">
                  <c:v>3369</c:v>
                </c:pt>
                <c:pt idx="7">
                  <c:v>3339</c:v>
                </c:pt>
                <c:pt idx="8">
                  <c:v>3366</c:v>
                </c:pt>
                <c:pt idx="9">
                  <c:v>3476</c:v>
                </c:pt>
                <c:pt idx="10">
                  <c:v>3589</c:v>
                </c:pt>
                <c:pt idx="11">
                  <c:v>3618</c:v>
                </c:pt>
                <c:pt idx="12">
                  <c:v>3634</c:v>
                </c:pt>
                <c:pt idx="13">
                  <c:v>4133</c:v>
                </c:pt>
                <c:pt idx="14">
                  <c:v>4482</c:v>
                </c:pt>
                <c:pt idx="15">
                  <c:v>4491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0DE-4406-AD9D-37F1C06990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694016"/>
        <c:axId val="222728576"/>
      </c:lineChart>
      <c:catAx>
        <c:axId val="222694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sq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728576"/>
        <c:crosses val="autoZero"/>
        <c:auto val="1"/>
        <c:lblAlgn val="ctr"/>
        <c:lblOffset val="100"/>
        <c:noMultiLvlLbl val="0"/>
      </c:catAx>
      <c:valAx>
        <c:axId val="222728576"/>
        <c:scaling>
          <c:orientation val="minMax"/>
          <c:max val="4800"/>
          <c:min val="2800"/>
        </c:scaling>
        <c:delete val="0"/>
        <c:axPos val="l"/>
        <c:majorGridlines>
          <c:spPr>
            <a:ln w="9525" cap="flat" cmpd="sng" algn="ctr">
              <a:solidFill>
                <a:srgbClr val="0070C0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cap="sq"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694016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901359495501232"/>
          <c:y val="0.42227721134317131"/>
          <c:w val="0.21079370005223502"/>
          <c:h val="0.405950787211190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55857962917018E-2"/>
          <c:y val="5.530095918770947E-2"/>
          <c:w val="0.70695652115755359"/>
          <c:h val="0.6866387889215231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 занимающихся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5351698483199877E-2"/>
                  <c:y val="-8.7919247860811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7F-4144-B985-56D1E789FB9D}"/>
                </c:ext>
              </c:extLst>
            </c:dLbl>
            <c:dLbl>
              <c:idx val="1"/>
              <c:layout>
                <c:manualLayout>
                  <c:x val="-3.0255345986823067E-2"/>
                  <c:y val="-9.99968253968254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7F-4144-B985-56D1E789FB9D}"/>
                </c:ext>
              </c:extLst>
            </c:dLbl>
            <c:dLbl>
              <c:idx val="5"/>
              <c:layout>
                <c:manualLayout>
                  <c:x val="-4.7243187641412117E-2"/>
                  <c:y val="-0.120242500750816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7F-4144-B985-56D1E789FB9D}"/>
                </c:ext>
              </c:extLst>
            </c:dLbl>
            <c:dLbl>
              <c:idx val="6"/>
              <c:layout>
                <c:manualLayout>
                  <c:x val="-4.7243187641412006E-2"/>
                  <c:y val="-9.6000061083312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7F-4144-B985-56D1E789FB9D}"/>
                </c:ext>
              </c:extLst>
            </c:dLbl>
            <c:dLbl>
              <c:idx val="7"/>
              <c:layout>
                <c:manualLayout>
                  <c:x val="-4.4125985579061347E-2"/>
                  <c:y val="-0.139926984126984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76-4A20-A01B-72863D5A90BA}"/>
                </c:ext>
              </c:extLst>
            </c:dLbl>
            <c:dLbl>
              <c:idx val="8"/>
              <c:layout>
                <c:manualLayout>
                  <c:x val="-3.8749266814117563E-2"/>
                  <c:y val="-0.1060793650793650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7F-4144-B985-56D1E789FB9D}"/>
                </c:ext>
              </c:extLst>
            </c:dLbl>
            <c:dLbl>
              <c:idx val="9"/>
              <c:layout>
                <c:manualLayout>
                  <c:x val="-5.7435892634165556E-2"/>
                  <c:y val="-0.1117642857142857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7F-4144-B985-56D1E789FB9D}"/>
                </c:ext>
              </c:extLst>
            </c:dLbl>
            <c:dLbl>
              <c:idx val="10"/>
              <c:layout>
                <c:manualLayout>
                  <c:x val="-2.3460209324987505E-2"/>
                  <c:y val="0.1124190476190476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27F-4144-B985-56D1E789FB9D}"/>
                </c:ext>
              </c:extLst>
            </c:dLbl>
            <c:dLbl>
              <c:idx val="11"/>
              <c:layout>
                <c:manualLayout>
                  <c:x val="-2.7443925074255061E-2"/>
                  <c:y val="9.9229509263037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7F-4144-B985-56D1E789FB9D}"/>
                </c:ext>
              </c:extLst>
            </c:dLbl>
            <c:dLbl>
              <c:idx val="12"/>
              <c:layout>
                <c:manualLayout>
                  <c:x val="-2.2347572577878224E-2"/>
                  <c:y val="9.18406299009800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27F-4144-B985-56D1E789FB9D}"/>
                </c:ext>
              </c:extLst>
            </c:dLbl>
            <c:dLbl>
              <c:idx val="13"/>
              <c:layout>
                <c:manualLayout>
                  <c:x val="-1.4414250525185144E-2"/>
                  <c:y val="0.1290301587301587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27F-4144-B985-56D1E789FB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Лист1!$A$2:$A$17</c:f>
              <c:numCache>
                <c:formatCode>General</c:formatCod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numCache>
            </c:num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7.1</c:v>
                </c:pt>
                <c:pt idx="1">
                  <c:v>7.4</c:v>
                </c:pt>
                <c:pt idx="2">
                  <c:v>7.6</c:v>
                </c:pt>
                <c:pt idx="3">
                  <c:v>7.8</c:v>
                </c:pt>
                <c:pt idx="4">
                  <c:v>6.5</c:v>
                </c:pt>
                <c:pt idx="5">
                  <c:v>7.2</c:v>
                </c:pt>
                <c:pt idx="6">
                  <c:v>9.6</c:v>
                </c:pt>
                <c:pt idx="7">
                  <c:v>13.2</c:v>
                </c:pt>
                <c:pt idx="8">
                  <c:v>20</c:v>
                </c:pt>
                <c:pt idx="9">
                  <c:v>34.200000000000003</c:v>
                </c:pt>
                <c:pt idx="10">
                  <c:v>38</c:v>
                </c:pt>
                <c:pt idx="11">
                  <c:v>42</c:v>
                </c:pt>
                <c:pt idx="12">
                  <c:v>44</c:v>
                </c:pt>
                <c:pt idx="13">
                  <c:v>48</c:v>
                </c:pt>
                <c:pt idx="14">
                  <c:v>51.5</c:v>
                </c:pt>
                <c:pt idx="15">
                  <c:v>54.1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27F-4144-B985-56D1E789FB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642560"/>
        <c:axId val="222644096"/>
      </c:lineChart>
      <c:catAx>
        <c:axId val="222642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sq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644096"/>
        <c:crosses val="autoZero"/>
        <c:auto val="1"/>
        <c:lblAlgn val="ctr"/>
        <c:lblOffset val="100"/>
        <c:noMultiLvlLbl val="0"/>
      </c:catAx>
      <c:valAx>
        <c:axId val="222644096"/>
        <c:scaling>
          <c:orientation val="minMax"/>
          <c:max val="60"/>
          <c:min val="0"/>
        </c:scaling>
        <c:delete val="0"/>
        <c:axPos val="l"/>
        <c:majorGridlines>
          <c:spPr>
            <a:ln w="9525" cap="flat" cmpd="sng" algn="ctr">
              <a:solidFill>
                <a:srgbClr val="0070C0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cap="sq"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64256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901359495501232"/>
          <c:y val="0.42227721134317131"/>
          <c:w val="0.21079370005223502"/>
          <c:h val="0.405950787211190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55857962917018E-2"/>
          <c:y val="9.4424620647177701E-2"/>
          <c:w val="0.70695652115755359"/>
          <c:h val="0.6866387889215231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из них женщин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5351698483199877E-2"/>
                  <c:y val="-8.7919247860811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84-4936-89B8-D3971F2ABDBE}"/>
                </c:ext>
              </c:extLst>
            </c:dLbl>
            <c:dLbl>
              <c:idx val="1"/>
              <c:layout>
                <c:manualLayout>
                  <c:x val="-3.0255345986823279E-2"/>
                  <c:y val="-7.98384346383107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84-4936-89B8-D3971F2ABDBE}"/>
                </c:ext>
              </c:extLst>
            </c:dLbl>
            <c:dLbl>
              <c:idx val="5"/>
              <c:layout>
                <c:manualLayout>
                  <c:x val="-4.2146835145035373E-2"/>
                  <c:y val="-0.221036507936508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84-4936-89B8-D3971F2ABDBE}"/>
                </c:ext>
              </c:extLst>
            </c:dLbl>
            <c:dLbl>
              <c:idx val="6"/>
              <c:layout>
                <c:manualLayout>
                  <c:x val="-4.7243187641412006E-2"/>
                  <c:y val="-9.6000061083312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84-4936-89B8-D3971F2ABDBE}"/>
                </c:ext>
              </c:extLst>
            </c:dLbl>
            <c:dLbl>
              <c:idx val="8"/>
              <c:layout>
                <c:manualLayout>
                  <c:x val="-5.9134676799624392E-2"/>
                  <c:y val="-0.1116166666666667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84-4936-89B8-D3971F2ABDBE}"/>
                </c:ext>
              </c:extLst>
            </c:dLbl>
            <c:dLbl>
              <c:idx val="9"/>
              <c:layout>
                <c:manualLayout>
                  <c:x val="-4.0448050979576468E-2"/>
                  <c:y val="0.103781363808683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84-4936-89B8-D3971F2ABDBE}"/>
                </c:ext>
              </c:extLst>
            </c:dLbl>
            <c:dLbl>
              <c:idx val="10"/>
              <c:layout>
                <c:manualLayout>
                  <c:x val="-2.0062640994069639E-2"/>
                  <c:y val="0.112419047619047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584-4936-89B8-D3971F2ABDBE}"/>
                </c:ext>
              </c:extLst>
            </c:dLbl>
            <c:dLbl>
              <c:idx val="11"/>
              <c:layout>
                <c:manualLayout>
                  <c:x val="-2.0648788412419315E-2"/>
                  <c:y val="0.1061023809523809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584-4936-89B8-D3971F2ABDBE}"/>
                </c:ext>
              </c:extLst>
            </c:dLbl>
            <c:dLbl>
              <c:idx val="12"/>
              <c:layout>
                <c:manualLayout>
                  <c:x val="-2.4029368901682537E-2"/>
                  <c:y val="9.04076629893095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584-4936-89B8-D3971F2ABD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Лист1!$A$2:$A$17</c:f>
              <c:numCache>
                <c:formatCode>General</c:formatCod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numCache>
            </c:num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16.2</c:v>
                </c:pt>
                <c:pt idx="1">
                  <c:v>19.8</c:v>
                </c:pt>
                <c:pt idx="2">
                  <c:v>16.2</c:v>
                </c:pt>
                <c:pt idx="3">
                  <c:v>14.8</c:v>
                </c:pt>
                <c:pt idx="4">
                  <c:v>16.3</c:v>
                </c:pt>
                <c:pt idx="5">
                  <c:v>16.600000000000001</c:v>
                </c:pt>
                <c:pt idx="6">
                  <c:v>16.899999999999999</c:v>
                </c:pt>
                <c:pt idx="7">
                  <c:v>15.6</c:v>
                </c:pt>
                <c:pt idx="8">
                  <c:v>22.8</c:v>
                </c:pt>
                <c:pt idx="9">
                  <c:v>22.8</c:v>
                </c:pt>
                <c:pt idx="10">
                  <c:v>23</c:v>
                </c:pt>
                <c:pt idx="11">
                  <c:v>23</c:v>
                </c:pt>
                <c:pt idx="12">
                  <c:v>23.5</c:v>
                </c:pt>
                <c:pt idx="13">
                  <c:v>26</c:v>
                </c:pt>
                <c:pt idx="14">
                  <c:v>28</c:v>
                </c:pt>
                <c:pt idx="15">
                  <c:v>32.5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584-4936-89B8-D3971F2AB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762496"/>
        <c:axId val="222764032"/>
      </c:lineChart>
      <c:catAx>
        <c:axId val="222762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sq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764032"/>
        <c:crosses val="autoZero"/>
        <c:auto val="1"/>
        <c:lblAlgn val="ctr"/>
        <c:lblOffset val="100"/>
        <c:noMultiLvlLbl val="0"/>
      </c:catAx>
      <c:valAx>
        <c:axId val="222764032"/>
        <c:scaling>
          <c:orientation val="minMax"/>
          <c:max val="34"/>
          <c:min val="14"/>
        </c:scaling>
        <c:delete val="0"/>
        <c:axPos val="l"/>
        <c:majorGridlines>
          <c:spPr>
            <a:ln w="9525" cap="flat" cmpd="sng" algn="ctr">
              <a:solidFill>
                <a:srgbClr val="0070C0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cap="sq"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762496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901359495501232"/>
          <c:y val="0.42227721134317131"/>
          <c:w val="0.21079370005223502"/>
          <c:h val="0.405950787211190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55857962917018E-2"/>
          <c:y val="9.4424620647177701E-2"/>
          <c:w val="0.70695652115755359"/>
          <c:h val="0.6866387889215231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 от норматив ЕПС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7050482648658664E-2"/>
                  <c:y val="-0.1181571428571428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44-4890-A945-817C19C85C72}"/>
                </c:ext>
              </c:extLst>
            </c:dLbl>
            <c:dLbl>
              <c:idx val="1"/>
              <c:layout>
                <c:manualLayout>
                  <c:x val="-3.0255345986823036E-2"/>
                  <c:y val="-0.120155555555555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44-4890-A945-817C19C85C72}"/>
                </c:ext>
              </c:extLst>
            </c:dLbl>
            <c:dLbl>
              <c:idx val="4"/>
              <c:layout>
                <c:manualLayout>
                  <c:x val="-4.1017210556271569E-2"/>
                  <c:y val="-0.165882509853700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B44-4890-A945-817C19C85C72}"/>
                </c:ext>
              </c:extLst>
            </c:dLbl>
            <c:dLbl>
              <c:idx val="5"/>
              <c:layout>
                <c:manualLayout>
                  <c:x val="-4.0448050979576468E-2"/>
                  <c:y val="-0.1202428571428571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44-4890-A945-817C19C85C72}"/>
                </c:ext>
              </c:extLst>
            </c:dLbl>
            <c:dLbl>
              <c:idx val="6"/>
              <c:layout>
                <c:manualLayout>
                  <c:x val="-4.0448050979576468E-2"/>
                  <c:y val="-0.1262380952380952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44-4890-A945-817C19C85C72}"/>
                </c:ext>
              </c:extLst>
            </c:dLbl>
            <c:dLbl>
              <c:idx val="7"/>
              <c:layout>
                <c:manualLayout>
                  <c:x val="-3.7330848917225802E-2"/>
                  <c:y val="-0.150006349206349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87-4C40-A1F5-9BDB4BACC919}"/>
                </c:ext>
              </c:extLst>
            </c:dLbl>
            <c:dLbl>
              <c:idx val="8"/>
              <c:layout>
                <c:manualLayout>
                  <c:x val="-4.2146835145035422E-2"/>
                  <c:y val="-9.6000061083312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44-4890-A945-817C19C85C72}"/>
                </c:ext>
              </c:extLst>
            </c:dLbl>
            <c:dLbl>
              <c:idx val="9"/>
              <c:layout>
                <c:manualLayout>
                  <c:x val="-4.7243187641412082E-2"/>
                  <c:y val="-0.154888545922943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B44-4890-A945-817C19C85C72}"/>
                </c:ext>
              </c:extLst>
            </c:dLbl>
            <c:dLbl>
              <c:idx val="10"/>
              <c:layout>
                <c:manualLayout>
                  <c:x val="-6.932738179237781E-2"/>
                  <c:y val="2.03013501163259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B44-4890-A945-817C19C85C72}"/>
                </c:ext>
              </c:extLst>
            </c:dLbl>
            <c:dLbl>
              <c:idx val="11"/>
              <c:layout>
                <c:manualLayout>
                  <c:x val="-4.7812347218107176E-2"/>
                  <c:y val="-0.1416074853303216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B44-4890-A945-817C19C85C72}"/>
                </c:ext>
              </c:extLst>
            </c:dLbl>
            <c:dLbl>
              <c:idx val="14"/>
              <c:layout>
                <c:manualLayout>
                  <c:x val="-3.0535712255390254E-2"/>
                  <c:y val="0.1127119047619047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45-484E-9F6D-8C11DC85879D}"/>
                </c:ext>
              </c:extLst>
            </c:dLbl>
            <c:dLbl>
              <c:idx val="15"/>
              <c:layout>
                <c:manualLayout>
                  <c:x val="-3.0522871052249653E-2"/>
                  <c:y val="0.1080142857142857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45-484E-9F6D-8C11DC8587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Лист1!$A$2:$A$17</c:f>
              <c:numCache>
                <c:formatCode>General</c:formatCod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numCache>
            </c:num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13.4</c:v>
                </c:pt>
                <c:pt idx="1">
                  <c:v>13.3</c:v>
                </c:pt>
                <c:pt idx="2">
                  <c:v>13.3</c:v>
                </c:pt>
                <c:pt idx="3">
                  <c:v>14</c:v>
                </c:pt>
                <c:pt idx="4">
                  <c:v>13.3</c:v>
                </c:pt>
                <c:pt idx="5">
                  <c:v>13.3</c:v>
                </c:pt>
                <c:pt idx="6">
                  <c:v>13.2</c:v>
                </c:pt>
                <c:pt idx="7">
                  <c:v>13.4</c:v>
                </c:pt>
                <c:pt idx="8">
                  <c:v>13.6</c:v>
                </c:pt>
                <c:pt idx="9">
                  <c:v>13.6</c:v>
                </c:pt>
                <c:pt idx="10">
                  <c:v>23.5</c:v>
                </c:pt>
                <c:pt idx="11">
                  <c:v>23.9</c:v>
                </c:pt>
                <c:pt idx="12">
                  <c:v>24.6</c:v>
                </c:pt>
                <c:pt idx="13">
                  <c:v>26.3</c:v>
                </c:pt>
                <c:pt idx="14">
                  <c:v>27.1</c:v>
                </c:pt>
                <c:pt idx="15">
                  <c:v>27.93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B44-4890-A945-817C19C85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583424"/>
        <c:axId val="222585216"/>
      </c:lineChart>
      <c:catAx>
        <c:axId val="222583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sq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585216"/>
        <c:crosses val="autoZero"/>
        <c:auto val="1"/>
        <c:lblAlgn val="ctr"/>
        <c:lblOffset val="100"/>
        <c:noMultiLvlLbl val="0"/>
      </c:catAx>
      <c:valAx>
        <c:axId val="222585216"/>
        <c:scaling>
          <c:orientation val="minMax"/>
          <c:max val="28"/>
          <c:min val="12"/>
        </c:scaling>
        <c:delete val="0"/>
        <c:axPos val="l"/>
        <c:majorGridlines>
          <c:spPr>
            <a:ln w="9525" cap="flat" cmpd="sng" algn="ctr">
              <a:solidFill>
                <a:srgbClr val="0070C0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cap="sq"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583424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901359495501232"/>
          <c:y val="0.42227721134317131"/>
          <c:w val="0.21079370005223502"/>
          <c:h val="0.405950787211190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3477</c:v>
                </c:pt>
                <c:pt idx="1">
                  <c:v>3589</c:v>
                </c:pt>
                <c:pt idx="2">
                  <c:v>3617</c:v>
                </c:pt>
                <c:pt idx="3">
                  <c:v>3634</c:v>
                </c:pt>
                <c:pt idx="4">
                  <c:v>4133</c:v>
                </c:pt>
                <c:pt idx="5">
                  <c:v>4482</c:v>
                </c:pt>
                <c:pt idx="6">
                  <c:v>4491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BA-4391-A778-3E67F26FE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8906496"/>
        <c:axId val="228908032"/>
        <c:axId val="0"/>
      </c:bar3DChart>
      <c:catAx>
        <c:axId val="22890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8908032"/>
        <c:crosses val="autoZero"/>
        <c:auto val="1"/>
        <c:lblAlgn val="ctr"/>
        <c:lblOffset val="100"/>
        <c:noMultiLvlLbl val="0"/>
      </c:catAx>
      <c:valAx>
        <c:axId val="228908032"/>
        <c:scaling>
          <c:orientation val="minMax"/>
          <c:max val="48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8906496"/>
        <c:crosses val="autoZero"/>
        <c:crossBetween val="between"/>
        <c:majorUnit val="6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116</c:v>
                </c:pt>
                <c:pt idx="1">
                  <c:v>119</c:v>
                </c:pt>
                <c:pt idx="2">
                  <c:v>118</c:v>
                </c:pt>
                <c:pt idx="3">
                  <c:v>118</c:v>
                </c:pt>
                <c:pt idx="4">
                  <c:v>129</c:v>
                </c:pt>
                <c:pt idx="5">
                  <c:v>131</c:v>
                </c:pt>
                <c:pt idx="6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55-4B7C-8C2F-03283C9EA9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3811200"/>
        <c:axId val="193812736"/>
        <c:axId val="0"/>
      </c:bar3DChart>
      <c:catAx>
        <c:axId val="19381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3812736"/>
        <c:crosses val="autoZero"/>
        <c:auto val="1"/>
        <c:lblAlgn val="ctr"/>
        <c:lblOffset val="100"/>
        <c:noMultiLvlLbl val="0"/>
      </c:catAx>
      <c:valAx>
        <c:axId val="1938127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381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человек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81553</c:v>
                </c:pt>
                <c:pt idx="1">
                  <c:v>93626</c:v>
                </c:pt>
                <c:pt idx="2">
                  <c:v>95230</c:v>
                </c:pt>
                <c:pt idx="3">
                  <c:v>94356</c:v>
                </c:pt>
                <c:pt idx="4">
                  <c:v>100163</c:v>
                </c:pt>
                <c:pt idx="5">
                  <c:v>103222</c:v>
                </c:pt>
                <c:pt idx="6">
                  <c:v>106748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1C-47FC-B49A-945E59E19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7973504"/>
        <c:axId val="237975040"/>
        <c:axId val="0"/>
      </c:bar3DChart>
      <c:catAx>
        <c:axId val="23797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7975040"/>
        <c:crosses val="autoZero"/>
        <c:auto val="1"/>
        <c:lblAlgn val="ctr"/>
        <c:lblOffset val="100"/>
        <c:noMultiLvlLbl val="0"/>
      </c:catAx>
      <c:valAx>
        <c:axId val="2379750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797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68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875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176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74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47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1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06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617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44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66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68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3E256-0477-459A-BD33-614079A67E8F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3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4.png"/><Relationship Id="rId7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5.png"/><Relationship Id="rId9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5.png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5.png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5.png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5.pn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.pn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.png"/><Relationship Id="rId9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4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5.png"/><Relationship Id="rId9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4.pn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5.png"/><Relationship Id="rId9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4.pn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5.png"/><Relationship Id="rId9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4.png"/><Relationship Id="rId7" Type="http://schemas.openxmlformats.org/officeDocument/2006/relationships/image" Target="../media/image92.jpeg"/><Relationship Id="rId12" Type="http://schemas.openxmlformats.org/officeDocument/2006/relationships/image" Target="../media/image9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4.jpeg"/><Relationship Id="rId5" Type="http://schemas.openxmlformats.org/officeDocument/2006/relationships/image" Target="../media/image90.jpeg"/><Relationship Id="rId10" Type="http://schemas.openxmlformats.org/officeDocument/2006/relationships/image" Target="../media/image87.jpeg"/><Relationship Id="rId4" Type="http://schemas.openxmlformats.org/officeDocument/2006/relationships/image" Target="../media/image5.png"/><Relationship Id="rId9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4.pn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5.png"/><Relationship Id="rId9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4.pn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5.png"/><Relationship Id="rId9" Type="http://schemas.openxmlformats.org/officeDocument/2006/relationships/image" Target="../media/image10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4.png"/><Relationship Id="rId7" Type="http://schemas.openxmlformats.org/officeDocument/2006/relationships/image" Target="../media/image1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4.png"/><Relationship Id="rId7" Type="http://schemas.openxmlformats.org/officeDocument/2006/relationships/image" Target="../media/image1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5.png"/><Relationship Id="rId9" Type="http://schemas.openxmlformats.org/officeDocument/2006/relationships/image" Target="../media/image12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4.png"/><Relationship Id="rId7" Type="http://schemas.openxmlformats.org/officeDocument/2006/relationships/image" Target="../media/image1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5.png"/><Relationship Id="rId9" Type="http://schemas.openxmlformats.org/officeDocument/2006/relationships/image" Target="../media/image12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4.png"/><Relationship Id="rId7" Type="http://schemas.openxmlformats.org/officeDocument/2006/relationships/image" Target="../media/image1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10" Type="http://schemas.openxmlformats.org/officeDocument/2006/relationships/image" Target="../media/image133.jpeg"/><Relationship Id="rId4" Type="http://schemas.openxmlformats.org/officeDocument/2006/relationships/image" Target="../media/image5.png"/><Relationship Id="rId9" Type="http://schemas.openxmlformats.org/officeDocument/2006/relationships/image" Target="../media/image13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4.png"/><Relationship Id="rId7" Type="http://schemas.openxmlformats.org/officeDocument/2006/relationships/image" Target="../media/image1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10" Type="http://schemas.openxmlformats.org/officeDocument/2006/relationships/image" Target="../media/image139.jpeg"/><Relationship Id="rId4" Type="http://schemas.openxmlformats.org/officeDocument/2006/relationships/image" Target="../media/image5.png"/><Relationship Id="rId9" Type="http://schemas.openxmlformats.org/officeDocument/2006/relationships/image" Target="../media/image13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4.png"/><Relationship Id="rId7" Type="http://schemas.openxmlformats.org/officeDocument/2006/relationships/image" Target="../media/image1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10" Type="http://schemas.openxmlformats.org/officeDocument/2006/relationships/image" Target="../media/image145.jpeg"/><Relationship Id="rId4" Type="http://schemas.openxmlformats.org/officeDocument/2006/relationships/image" Target="../media/image5.png"/><Relationship Id="rId9" Type="http://schemas.openxmlformats.org/officeDocument/2006/relationships/image" Target="../media/image1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7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11172" y="6356305"/>
            <a:ext cx="32159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Махачкала, 202</a:t>
            </a:r>
            <a:r>
              <a:rPr 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r>
              <a:rPr 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год</a:t>
            </a:r>
          </a:p>
        </p:txBody>
      </p:sp>
      <p:sp>
        <p:nvSpPr>
          <p:cNvPr id="10" name="雷锋PPT网 www.lfppt.com"/>
          <p:cNvSpPr txBox="1"/>
          <p:nvPr/>
        </p:nvSpPr>
        <p:spPr>
          <a:xfrm>
            <a:off x="0" y="824727"/>
            <a:ext cx="12191999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altLang="zh-CN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ПАСПОРТ</a:t>
            </a:r>
          </a:p>
        </p:txBody>
      </p:sp>
      <p:sp>
        <p:nvSpPr>
          <p:cNvPr id="11" name="雷锋PPT网 www.lfppt.com"/>
          <p:cNvSpPr txBox="1"/>
          <p:nvPr/>
        </p:nvSpPr>
        <p:spPr>
          <a:xfrm>
            <a:off x="0" y="0"/>
            <a:ext cx="1219199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МИНИСТЕРСТВО ПО ФИЗИЧЕСКОЙ КУЛЬТУРЕ И СПОРТУ</a:t>
            </a:r>
          </a:p>
          <a:p>
            <a:pPr algn="ctr"/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</a:t>
            </a:r>
          </a:p>
        </p:txBody>
      </p:sp>
      <p:pic>
        <p:nvPicPr>
          <p:cNvPr id="12" name="Рисунок 8" descr="лого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5999" y="2394387"/>
            <a:ext cx="5040000" cy="37905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58379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ДИНАМИКА РАЗВИТИЯ ФИЗИЧЕСКОЙ КУЛЬТУРЫ И СПОРТА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 РЕСПУБЛИКЕ ДАГЕСТАН</a:t>
            </a: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932631509"/>
              </p:ext>
            </p:extLst>
          </p:nvPr>
        </p:nvGraphicFramePr>
        <p:xfrm>
          <a:off x="2358032" y="1124744"/>
          <a:ext cx="7475935" cy="12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048320081"/>
              </p:ext>
            </p:extLst>
          </p:nvPr>
        </p:nvGraphicFramePr>
        <p:xfrm>
          <a:off x="2358031" y="2558390"/>
          <a:ext cx="7475935" cy="12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043474692"/>
              </p:ext>
            </p:extLst>
          </p:nvPr>
        </p:nvGraphicFramePr>
        <p:xfrm>
          <a:off x="2358031" y="3992035"/>
          <a:ext cx="7475935" cy="12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675267675"/>
              </p:ext>
            </p:extLst>
          </p:nvPr>
        </p:nvGraphicFramePr>
        <p:xfrm>
          <a:off x="2358030" y="5425017"/>
          <a:ext cx="7475935" cy="12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644561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НОРМАТИВНАЯ ПРАВОВАЯ БАЗА СФЕРЫ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ФИЗИЧЕСКОЙ КУЛЬТУРЫ И СПОРТА РЕСПУБЛИКИ ДАГЕСТАН</a:t>
            </a:r>
          </a:p>
        </p:txBody>
      </p:sp>
      <p:sp>
        <p:nvSpPr>
          <p:cNvPr id="9" name="Содержимое 10">
            <a:extLst>
              <a:ext uri="{FF2B5EF4-FFF2-40B4-BE49-F238E27FC236}">
                <a16:creationId xmlns:a16="http://schemas.microsoft.com/office/drawing/2014/main" id="{F50DA2CE-332C-4413-877C-4FB4B09D5517}"/>
              </a:ext>
            </a:extLst>
          </p:cNvPr>
          <p:cNvSpPr txBox="1">
            <a:spLocks/>
          </p:cNvSpPr>
          <p:nvPr/>
        </p:nvSpPr>
        <p:spPr bwMode="auto">
          <a:xfrm>
            <a:off x="133446" y="1124744"/>
            <a:ext cx="11929159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Закон Республики Дагестан от 02.02.2010 года №5 «О физической культуре и спорте в Республике Дагестан».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22 декабря 2014 года №658 «Об утверждении государственной программы РД «Развитие физической культуры и спорта в РД на 2015-2020 годы».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21 июня 2013 года №323 «Об утверждении Положения о размерах стипендий и премиальных выплат спортсменам, порядке их назначения и выплаты и Положения о размерах оплаты труда и премиальных выплат тренерам и специалистам в области физической культуры и спорта за подготовку спортсменов высокого класса, порядке их назначения и выплаты».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17 июня 2014 года №274 «Об утверждении Положения об оплате труда работников государственных бюджетных и казенных учреждений, находящихся в ведении Минспорта РД».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12 января 2017 года №4 «Вопросы Министерства по физической культуре и спорту Республики Дагестан».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18.02.2010 года №47 «Об утверждении перечня государственных спортивных учреждений Республики Дагестан и муниципальных спортивных учреждений - получателей спортивного инвентаря и оборудования и порядка обеспечения спортивным инвентарем и оборудованием государственных спортивных учреждений Республики Дагестан и муниципальных спортивных учреждений».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19.07.2010 года №260 «О Плане мероприятий по реализации в Республике Дагестан в 2011-2015 годах Стратегии развития физической культуры и спорта в Российской Федерации на период до 2020 года».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2 августа 2012 года №254 «О материальном обеспечении чемпионов Олимпийских, Паралимпийских и </a:t>
            </a:r>
            <a:r>
              <a:rPr lang="ru-RU" altLang="ru-RU" sz="1400" kern="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 игр».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5 ноября 2008 года №363 «Об утверждении Положения о порядке проведения республиканского смотра-конкурса на лучшую организацию работы по развитию физической культуры и спорта в муниципальных образованиях РД».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11 ноября 2013 года №577 «Об утверждении Правил предоставления субсидий из республиканского бюджета РД негосударственным физкультурно-спортивным организациям на возмещение затрат, связанных с участием спортивных команд в официальных спортивных мероприятиях».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26 сентября 2018 года №140 «О состоянии и развитии неолимпийских видов спорта в Республике Дагестан».</a:t>
            </a:r>
          </a:p>
        </p:txBody>
      </p:sp>
    </p:spTree>
    <p:extLst>
      <p:ext uri="{BB962C8B-B14F-4D97-AF65-F5344CB8AC3E}">
        <p14:creationId xmlns:p14="http://schemas.microsoft.com/office/powerpoint/2010/main" val="3150787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НОРМАТИВНАЯ ПРАВОВАЯ БАЗА СФЕРЫ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ФИЗИЧЕСКОЙ КУЛЬТУРЫ И СПОРТА РЕСПУБЛИКИ ДАГЕСТАН</a:t>
            </a:r>
          </a:p>
        </p:txBody>
      </p:sp>
      <p:sp>
        <p:nvSpPr>
          <p:cNvPr id="9" name="Содержимое 10">
            <a:extLst>
              <a:ext uri="{FF2B5EF4-FFF2-40B4-BE49-F238E27FC236}">
                <a16:creationId xmlns:a16="http://schemas.microsoft.com/office/drawing/2014/main" id="{F50DA2CE-332C-4413-877C-4FB4B09D5517}"/>
              </a:ext>
            </a:extLst>
          </p:cNvPr>
          <p:cNvSpPr txBox="1">
            <a:spLocks/>
          </p:cNvSpPr>
          <p:nvPr/>
        </p:nvSpPr>
        <p:spPr bwMode="auto">
          <a:xfrm>
            <a:off x="133446" y="1124744"/>
            <a:ext cx="11929159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16 июля 2018 года №92 «О внедрении Всероссийского физкультурно-спортивного комплекса «Готов к труду и обороне» в Республике Дагестан».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400" kern="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 РД от 1 февраля 2018 года №16-05/64 «Об утверждении Порядка разработки и представления региональными спортивными федерациями Республики Дагестан в Министерство по физической культуре и спорту Республики Дагестан программ развития соответствующих видов спорта в Республике Дагестан».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400" kern="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 РД от 25 января 2018 года №16-05/44 «Об утверждении Порядка представления отчета о деятельности региональных спортивных федераций Республики Дагестан».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18 июля 2019 года №168 «О плане мероприятий по реализации в Республике Дагестан в 2019-2020 годах Стратегии развития физической культуры и спорта в Российской Федерации на период до 2020 года».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Минспорта РД от 3 марта 2020 года №16-05/205 «Об утверждении порядка определения нормативных затрат на оказание государственных услуг в сфере физической культуры и спорта, применяемых при расчете объема субсидий на финансовое обеспечение выполнения государственного задания государственных учреждений, находящихся в ведении Министерства по физической культуре и спорту Республики Дагестан».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Минспорта РД от 3 марта 2020 года №16-05/204 «Об утверждении Порядка составления и утверждения плана финансово-хозяйственной деятельности государственных бюджетных учреждений Республики Дагестан, находящихся в ведении Министерства по физической культуре и спорту Республики Дагестан».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Минспорта РД от 8 мая 2020 года №16-05/278 «Об утверждении порядка определения нормативных затрат на выполнение работ государственными бюджетными учреждениями, в отношении которых Министерство по физической культуре и спорту Республики Дагестан осуществляет функции и полномочия учредителя».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Минспорта РД от 14 июля 2020 года №16-05/315 «Об утверждении общих принципов и критериев формирования списков кандидатов в спортивные сборные команды Республики Дагестан и порядка утверждения этих списков».</a:t>
            </a:r>
            <a:endParaRPr lang="en-US" sz="1400" kern="0" dirty="0">
              <a:latin typeface="Times New Roman" pitchFamily="18" charset="0"/>
              <a:cs typeface="Times New Roman" pitchFamily="18" charset="0"/>
            </a:endParaRP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Распоряжение Правительства Республики Дагестан от 2 августа 2021 года №285-р «План работы по реализации в Республики Дагестан в 2021-2030 годах Стратегии развития физической культуры и спорта в Российской Федерации на период до 2030 года».</a:t>
            </a:r>
          </a:p>
        </p:txBody>
      </p:sp>
    </p:spTree>
    <p:extLst>
      <p:ext uri="{BB962C8B-B14F-4D97-AF65-F5344CB8AC3E}">
        <p14:creationId xmlns:p14="http://schemas.microsoft.com/office/powerpoint/2010/main" val="4256581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305432"/>
            <a:ext cx="1119320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ЛУЧШИЕ СПОРТСМЕНЫ РЕСПУБЛИКИ ДАГЕСТАН 2021 ГОДА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E04CF3B-39DD-4647-8F77-99AB0EB10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44217"/>
              </p:ext>
            </p:extLst>
          </p:nvPr>
        </p:nvGraphicFramePr>
        <p:xfrm>
          <a:off x="266701" y="1343911"/>
          <a:ext cx="11658596" cy="52086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15834">
                  <a:extLst>
                    <a:ext uri="{9D8B030D-6E8A-4147-A177-3AD203B41FA5}">
                      <a16:colId xmlns:a16="http://schemas.microsoft.com/office/drawing/2014/main" val="3204476507"/>
                    </a:ext>
                  </a:extLst>
                </a:gridCol>
                <a:gridCol w="2699215">
                  <a:extLst>
                    <a:ext uri="{9D8B030D-6E8A-4147-A177-3AD203B41FA5}">
                      <a16:colId xmlns:a16="http://schemas.microsoft.com/office/drawing/2014/main" val="1749013187"/>
                    </a:ext>
                  </a:extLst>
                </a:gridCol>
                <a:gridCol w="880785">
                  <a:extLst>
                    <a:ext uri="{9D8B030D-6E8A-4147-A177-3AD203B41FA5}">
                      <a16:colId xmlns:a16="http://schemas.microsoft.com/office/drawing/2014/main" val="3565918951"/>
                    </a:ext>
                  </a:extLst>
                </a:gridCol>
                <a:gridCol w="621252">
                  <a:extLst>
                    <a:ext uri="{9D8B030D-6E8A-4147-A177-3AD203B41FA5}">
                      <a16:colId xmlns:a16="http://schemas.microsoft.com/office/drawing/2014/main" val="3673173560"/>
                    </a:ext>
                  </a:extLst>
                </a:gridCol>
                <a:gridCol w="958888">
                  <a:extLst>
                    <a:ext uri="{9D8B030D-6E8A-4147-A177-3AD203B41FA5}">
                      <a16:colId xmlns:a16="http://schemas.microsoft.com/office/drawing/2014/main" val="595259337"/>
                    </a:ext>
                  </a:extLst>
                </a:gridCol>
                <a:gridCol w="958888">
                  <a:extLst>
                    <a:ext uri="{9D8B030D-6E8A-4147-A177-3AD203B41FA5}">
                      <a16:colId xmlns:a16="http://schemas.microsoft.com/office/drawing/2014/main" val="2017292523"/>
                    </a:ext>
                  </a:extLst>
                </a:gridCol>
                <a:gridCol w="958888">
                  <a:extLst>
                    <a:ext uri="{9D8B030D-6E8A-4147-A177-3AD203B41FA5}">
                      <a16:colId xmlns:a16="http://schemas.microsoft.com/office/drawing/2014/main" val="2438032179"/>
                    </a:ext>
                  </a:extLst>
                </a:gridCol>
                <a:gridCol w="1164846">
                  <a:extLst>
                    <a:ext uri="{9D8B030D-6E8A-4147-A177-3AD203B41FA5}">
                      <a16:colId xmlns:a16="http://schemas.microsoft.com/office/drawing/2014/main" val="1160432443"/>
                    </a:ext>
                  </a:extLst>
                </a:gridCol>
              </a:tblGrid>
              <a:tr h="5922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Ф.И.О. спортсмена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спорта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рождения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Звание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Европы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Олимпийские игры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001563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Садулаев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Абдулрашид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Булачевич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05376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Угуев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Заур 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Ризванович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030121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Таймазов Муса 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Изамутдинович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ПОДА (легкая атлетика)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1984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852802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Атаев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Зайнутдин 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Ильмутдинович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ПОДА (паратхэквондо)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МСМК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322743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Сидоров Даниил Дмитриевич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ПОДА (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паратхэквондо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МСМК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825841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Шевченко Анатолий Витальевич 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слепых (дзюдо)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МСМК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396797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Рашидов Гаджимурад Газигандович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7127578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Магомедалиева Зенфира Рамазановна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Бокс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785166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Исалдибиров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Магомедзагид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Аслангереевич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ПОДА (паратхэквондо)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312197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Назиров Расул Зайнулаевич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ПОДА (настольный теннис)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МСМК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172125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Курбанов Магомед Гусейнович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1993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998674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 Абасгаджи Мухтарович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1998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393393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Шахиев Загир Мухтарпашаевич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МСМК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510148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Алифиренко Евгений Федорович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ПОДА (паратхэквондо)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МСМК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085000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Сайидов Назим Лазимович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глухих (дзюдо)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МСМК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913425"/>
                  </a:ext>
                </a:extLst>
              </a:tr>
              <a:tr h="26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Муртазалиев Курбан Арсенович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глухих (дзюдо)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1993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МСМК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126800"/>
                  </a:ext>
                </a:extLst>
              </a:tr>
              <a:tr h="3023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Исаков Шамиль Исакович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глухих (тхэквондо)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1996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МСМК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9139" marT="913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760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312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8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СССР (фехтования), чемпион Олимпийских игр 1968 г., г. Мехико (Мексика), 1976 г. г. Монреаль (Канада), 1980 г. г. Москва (СССР).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Назлымов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Аливерович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120" y="1801851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1851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03" y="1801851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СССР (вольная борьба), чемпион Олимпийских игр 1972 г., г. Мюнхен (ФРГ).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Абдулбеков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Загалав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Абдулбекович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8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38" y="4668479"/>
            <a:ext cx="179096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902" y="4668479"/>
            <a:ext cx="242434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889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СССР (вольная борьба), чемпион Олимпийских игр 1976 г. г. Монреаль (Канада).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Юмин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Сергеевич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СССР (вольная борьба), чемпион Олимпийских игр 1980 г. г. Москва (СССР).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Абсаидов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Сайпула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Атавович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79" y="1815276"/>
            <a:ext cx="270315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38" y="1823467"/>
            <a:ext cx="273191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63" y="1823467"/>
            <a:ext cx="267804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8" y="4668479"/>
            <a:ext cx="247143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83" y="4671919"/>
            <a:ext cx="269085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740" y="4668479"/>
            <a:ext cx="272285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737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СССР (вольная борьба), чемпион Олимпийских игр 1980 г. г. Москва (СССР).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5" y="1124744"/>
            <a:ext cx="3981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Абушев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Магомедгасан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Мингажутдинович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СССР (вольная борьба), чемпион Олимпийских игр 1996 г. г. Атланта (США).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0" y="3991372"/>
            <a:ext cx="4221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Магомедов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Хаджимурад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Сайгидмагомедович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114" y="1801851"/>
            <a:ext cx="269326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1851"/>
            <a:ext cx="271458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01" y="1802581"/>
            <a:ext cx="249562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78794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67" y="4662736"/>
            <a:ext cx="256140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70" y="4662736"/>
            <a:ext cx="266451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057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борьба), чемпион Олимпийских игр 1996 г. г. Атланта (США), 2004 г. г. Афины (Греция), 2008 г. г. Пекин (Китай).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Сайтиев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Бувайсар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Хамидович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Россия (вольная борьба), чемпион Олимпийских игр 2000 г. г. Сидней (Австралия).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Умаханов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Мурад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Мустафаевич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796558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21" y="1796558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94" y="1796558"/>
            <a:ext cx="1566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21" y="4673899"/>
            <a:ext cx="275924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48" y="4673899"/>
            <a:ext cx="12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2950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6051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Россия (вольная борьба), чемпион Олимпийских игр 2000 г. г. Сидней (Австралия).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5" y="1124744"/>
            <a:ext cx="334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Муртазалиев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Сайгид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Магомедович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Россия (вольная борьба), чемпион Олимпийских игр 2000 г. г. Сидней (Австралия).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Сайтиев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Адам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Хамидович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796558"/>
            <a:ext cx="283275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104" y="1796558"/>
            <a:ext cx="159400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72" y="1796558"/>
            <a:ext cx="306444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83" y="4668479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10" y="4668479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077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(боксу), чемпион Олимпийских игр 2004 г. г. Афины (Греция).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369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Гайдарбеков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Гайдарбек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Абдулаевич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борьба), чемпион Олимпийских игр 2004 г. г. Афины (Греция), 2008 г. г. Пекин (Китай).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Батиров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Мавлет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Алавдинович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52" y="1805582"/>
            <a:ext cx="144180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99" y="1797433"/>
            <a:ext cx="149449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796558"/>
            <a:ext cx="233397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92" y="4673973"/>
            <a:ext cx="27072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62674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65" y="4668479"/>
            <a:ext cx="125714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109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19" name="Содержимое 3"/>
          <p:cNvSpPr>
            <a:spLocks noGrp="1"/>
          </p:cNvSpPr>
          <p:nvPr>
            <p:ph sz="half" idx="4294967295"/>
          </p:nvPr>
        </p:nvSpPr>
        <p:spPr>
          <a:xfrm>
            <a:off x="3581591" y="1124745"/>
            <a:ext cx="8481013" cy="5733256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и политический деятель, генерал-полковник полиции.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12 сентября 1965 года в Орехово-Зуеве Московской области.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1982-1986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учеба в Саратовском высшем военном командном Краснознаменном училище внутренних войск имени Ф. Э. Дзержинского.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1986-1991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служба в управлении внутренних войск МВД СССР по Украине и Молдавии.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1991-1994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учеба в Общевойсковой академии им. М. В. Фрунзе.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1994 году направлен в распоряжение командующего войсками Северо-Кавказского округа ВВ МВД России, назначен старшим помощником начальника штаба одной из частей оперативного назначения.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1994-1996 гг. служба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разведотделе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Северо-Кавказского округа внутренних войск МВД России.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1997 году назначен командиром 2-го полка Отдельной дивизии оперативного назначения (ОДОН, известна как дивизия Дзержинского.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2001-2002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заместитель командира Отдельной орденов Ленина и Октябрьской Революции Краснознаменной дивизии оперативного назначения.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2002-2008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командир дивизии.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2008-2011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начальник штаба - первый заместитель командующего войсками Центрального регионального командования внутренних войск МВД РФ.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2011-2014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командующий объединенной группировкой войск по проведению контртеррористических операций на территории Северо-Кавказского региона РФ - первым заместителем командующего войсками Северо-Кавказского регионального командования внутренних войск МВД России.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2014-2016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полномочный представитель президента в Северо-Кавказском федеральном округе (СКФО).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назначен первым заместителем директора Федеральной службы войск национальной гвардии.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Входит в попечительский совет Фонда содействия развитию спорта и медицины им. Героя России генерала-полковника А. А. Романова.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Действительный государственный советник РФ I класса.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орденами "За военные заслуги" (1999), Почета (2008), "За заслуги перед Отечеством" IV степени с мечами (2014), Александра Невского (2015), Мужества (2018). Имеет право ношения крапового берета (с 1996 года).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октября 2020 года Указом Президента Российской Федерации назначен Временно исполняющим обязанности Главы Республики Дагестан.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28343" y="1101166"/>
            <a:ext cx="223224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Меликов</a:t>
            </a:r>
            <a:endParaRPr lang="en-US" sz="2800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Сергей</a:t>
            </a:r>
            <a:endParaRPr lang="en-US" sz="2800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Алимович</a:t>
            </a:r>
            <a:endParaRPr lang="ru-RU" sz="2800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555" y="2601062"/>
            <a:ext cx="2729823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雷锋PPT网 www.lfppt.com"/>
          <p:cNvSpPr txBox="1"/>
          <p:nvPr/>
        </p:nvSpPr>
        <p:spPr>
          <a:xfrm>
            <a:off x="998798" y="151544"/>
            <a:ext cx="1119320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ГЛАВА РЕСПУБЛИКИ ДАГЕСТАН</a:t>
            </a:r>
          </a:p>
        </p:txBody>
      </p:sp>
    </p:spTree>
    <p:extLst>
      <p:ext uri="{BB962C8B-B14F-4D97-AF65-F5344CB8AC3E}">
        <p14:creationId xmlns:p14="http://schemas.microsoft.com/office/powerpoint/2010/main" val="388904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борьба), чемпион Олимпийских игр 2008 г. г. Пекин (Китай).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0" y="3991372"/>
            <a:ext cx="3560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Мурадов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Ширвани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Гаджикурбанович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10" y="4670802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83" y="4668479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5" y="1801851"/>
            <a:ext cx="120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71" y="1806292"/>
            <a:ext cx="179532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99" y="1801851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1851"/>
            <a:ext cx="230179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 (спорт глухих)), чемпион </a:t>
            </a:r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XXIII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игр 2017 г. г.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Самсун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(Турция).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Аскаров Аскар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Сайпулаевич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536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</a:t>
            </a:r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России (вольная борьба), чемпиона Олимпийских игр 2008 г. г. Пекин (Китай).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326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Ахмедов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Бахтияр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Шихабудинович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43" y="1796558"/>
            <a:ext cx="262331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26" y="1827336"/>
            <a:ext cx="270406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51" y="1827336"/>
            <a:ext cx="270508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борьба), чемпион Олимпийских игр 2012 г. г. Лондон (Великобритания).</a:t>
            </a: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Махов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Билял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Валерьевич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5" y="4668479"/>
            <a:ext cx="135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70052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9" y="4674512"/>
            <a:ext cx="305375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33" y="4668479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0829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(дзюдо), чемпион Олимпийских игр 2012 г. г. Лондон (Великобритания).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Исаев Мансур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Мустафаевич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(дзюдо), чемпион Олимпийских игр 2012 г. г. Лондон (Великобритания).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Хайбулаев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Тагир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Камалдинович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13" y="1799439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429" y="1797724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1851"/>
            <a:ext cx="249230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68336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84" y="4668479"/>
            <a:ext cx="257837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646" y="4668479"/>
            <a:ext cx="221822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6595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(дзюдо), чемпион Паралимпийских игр 2004 г. г. Афины (Греция).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Казакова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Мадина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Муратовна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(дзюдо спорт глухих), чемпион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игр 2013 г. г. София (Болгария).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0" y="3991372"/>
            <a:ext cx="3586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Магомедилаев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Мурад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Сапигаджиевич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668" y="1811424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84" y="1811424"/>
            <a:ext cx="12042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7823"/>
            <a:ext cx="12042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30" y="4668479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53" y="4668479"/>
            <a:ext cx="268967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30" y="4668479"/>
            <a:ext cx="238076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421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 спорт слепых), чемпион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игр 2013 г. г. София (Болгария).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5" y="1124744"/>
            <a:ext cx="3559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Абакаров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Бийсолтан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Садрутдинович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5445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21" y="1806703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05" y="1801851"/>
            <a:ext cx="268967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(дзюдо (спорт глухих)), чемпион </a:t>
            </a:r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XXIII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игр 2017 г. г.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Самсун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(Турция).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Аскеров Руслан Максимович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5" y="4668479"/>
            <a:ext cx="120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73" y="4668479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7" y="4668479"/>
            <a:ext cx="181208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622" y="4668479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023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борьба), чемпион Олимпийских игр 2012 г. г. Лондон (Великобритания).</a:t>
            </a: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54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Отарсултанов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Джамал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Султанович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 ), чемпион Олимпийских игр 2016 г. г. Рио-де-Жанейро (Бразилия), 2020 г. г. Токио (Япония).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Садулаев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Абдулрашид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Булачевич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02" y="1796558"/>
            <a:ext cx="286103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87" y="1796558"/>
            <a:ext cx="320309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31" y="1796558"/>
            <a:ext cx="32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02" y="4668479"/>
            <a:ext cx="295361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262" y="4668479"/>
            <a:ext cx="286103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347" y="4668479"/>
            <a:ext cx="332893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114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7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(вольная борьба) чемпион Олимпийских игр 2008 г. г. Пекин (Китай).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326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Ирбайханов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Рамазан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Исмаилович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борьба), чемпион Олимпийских игр 2012 г. г. Лондон (Великобритания).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0" y="3991372"/>
            <a:ext cx="3241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Шарипов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Шарип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Абдулзагирович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7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01" y="1806964"/>
            <a:ext cx="241610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22" y="1806964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43" y="1809571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72452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42" y="4668479"/>
            <a:ext cx="170625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76" y="4653549"/>
            <a:ext cx="268656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  <a:r>
              <a:rPr lang="en-US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ВЫСТУПАВШИЕ ЗА</a:t>
            </a: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НАЦИОНАЛЬНЫЕ КОМАНДЫ ЗАРУБЕЖНЫХ СТРАН</a:t>
            </a:r>
          </a:p>
        </p:txBody>
      </p:sp>
    </p:spTree>
    <p:extLst>
      <p:ext uri="{BB962C8B-B14F-4D97-AF65-F5344CB8AC3E}">
        <p14:creationId xmlns:p14="http://schemas.microsoft.com/office/powerpoint/2010/main" val="2761219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6" cy="17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(тхэквондо), чемпион Олимпийских игр 2016 г. г. Рио-де-Жанейро (Бразилия).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326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Исаев Радик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Велединович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  <a:r>
              <a:rPr lang="en-US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ВЫСТУПАВШИЕ ЗА</a:t>
            </a: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НАЦИОНАЛЬНЫЕ КОМАНДЫ ЗАРУБЕЖНЫХ СТРАН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796201"/>
            <a:ext cx="121506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87" y="1791091"/>
            <a:ext cx="332717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43" y="1804813"/>
            <a:ext cx="135837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268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ФИЗКУЛЬТУРНО-ОЗДОРОВИТЕЛЬНЫХ КОМПЛЕКСАХ (ФОК), ВВЕДЕННЫХ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 ЭКСПЛУАТАЦИЮ С 2006 ПО 2021 ГОДЫ В РАМКАХ УЧАСТИЯ РЕСПУБЛИКИ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ДАГЕСТАН В РЕАЛИЗАЦИИ МЕРОПРИЯТИЙ ФЕДЕРАЛЬНЫХ ПРОГРАММ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475194"/>
              </p:ext>
            </p:extLst>
          </p:nvPr>
        </p:nvGraphicFramePr>
        <p:xfrm>
          <a:off x="1857910" y="1263224"/>
          <a:ext cx="8476180" cy="483616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849299">
                  <a:extLst>
                    <a:ext uri="{9D8B030D-6E8A-4147-A177-3AD203B41FA5}">
                      <a16:colId xmlns:a16="http://schemas.microsoft.com/office/drawing/2014/main" val="3546868163"/>
                    </a:ext>
                  </a:extLst>
                </a:gridCol>
                <a:gridCol w="7626881">
                  <a:extLst>
                    <a:ext uri="{9D8B030D-6E8A-4147-A177-3AD203B41FA5}">
                      <a16:colId xmlns:a16="http://schemas.microsoft.com/office/drawing/2014/main" val="286685212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 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235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Спортивно-культурный комплекс в сел.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Тануси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Хунзахского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159086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комплекс с залом в сел.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Урада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Шамильского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1794962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комплекс в сел.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Маджалис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Кайтагского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12441736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 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657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Спортивно-культурный центр в сел. Хунзах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Хунзахского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427141558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2010 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894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Дворец спорта и молодежи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им.А.Алиева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гор. Каспийске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77372092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2015 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1057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6.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Стадион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им.Е.Исинбаевой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(«Труд») в гор. Махачкале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321026957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2017 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651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Физкультурно-оздоровительный комплекс с универсальным игровым залом в гор. Кизляре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59092101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742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8.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комплекс в гор. Махачкале (1-я очередь, 5 залов)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420790608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2019 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782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Физкультурно-оздоровительный комплекс с универсальным залом в гор. Буйнакске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3297417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зал в сел.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Ансалта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Ботлихского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7559498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11.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Физкультурно-оздоровительный комплекс с универсальным залом в гор. Хасавюрте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397744960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522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12.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Футбольное поле с беговыми дорожками и секторами в сел.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Ансалта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Ботлихского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3694622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7612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ФУТБОЛЬНЫХ ПОЛЯХ, ВВЕДЕННЫХ В ЭКСПЛУАТАЦИЮ С 2010 ПО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2021 ГОДЫ В РАМКАХ УЧАСТИЯ РЕСПУБЛИКИ ДАГЕСТАН В РЕАЛИЗАЦИИ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МЕРОПРИЯТИЙ ПОДПРОГРАММЫ «РАЗВИТИЕ ФУТБОЛА В РОССИЙСКОЙ ФЕДЕРАЦИИ»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33445" y="1263223"/>
            <a:ext cx="11929159" cy="5594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В 2010 году осуществлена поставка футбольного поля с искусственным покрытием для отделений футбола в ГБОУ ДО РД №СДЮСШОР им. Ш. </a:t>
            </a:r>
            <a:r>
              <a:rPr lang="ru-RU" altLang="ru-RU" sz="1300" dirty="0" err="1">
                <a:latin typeface="Times New Roman" pitchFamily="18" charset="0"/>
                <a:cs typeface="Times New Roman" pitchFamily="18" charset="0"/>
              </a:rPr>
              <a:t>Умаханова</a:t>
            </a: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» г. Хасавюрт.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В 2011 году осуществлена поставка футбольного поля с искусственным покрытием для отделений футбола в ГБОУ ДО РД «СДЮСШОР «Динамо» г. Махачкалы.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В 2012 году осуществлена поставка футбольного поля с искусственным покрытием для отделений футбола в ГБОУ ДО РД «ДЮСШ» г. </a:t>
            </a:r>
            <a:r>
              <a:rPr lang="ru-RU" altLang="ru-RU" sz="1300" dirty="0" err="1">
                <a:latin typeface="Times New Roman" pitchFamily="18" charset="0"/>
                <a:cs typeface="Times New Roman" pitchFamily="18" charset="0"/>
              </a:rPr>
              <a:t>Кизилюрта</a:t>
            </a: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В 2013 году осуществлена поставка футбольного поля с искусственным покрытием для отделений футбола в МБОУ ДО «ДЮСШ №3» МО «</a:t>
            </a:r>
            <a:r>
              <a:rPr lang="ru-RU" altLang="ru-RU" sz="1300" dirty="0" err="1">
                <a:latin typeface="Times New Roman" pitchFamily="18" charset="0"/>
                <a:cs typeface="Times New Roman" pitchFamily="18" charset="0"/>
              </a:rPr>
              <a:t>Ахтынский</a:t>
            </a: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 район», МБОУ ДО «ДЮСШ» МО «</a:t>
            </a:r>
            <a:r>
              <a:rPr lang="ru-RU" altLang="ru-RU" sz="1300" dirty="0" err="1">
                <a:latin typeface="Times New Roman" pitchFamily="18" charset="0"/>
                <a:cs typeface="Times New Roman" pitchFamily="18" charset="0"/>
              </a:rPr>
              <a:t>Шамильский</a:t>
            </a: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 район».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В 2014 год осуществлена поставка футбольного поля с искусственным покрытием для отделений футбола в ГБОУ ДО РД «ДЮСШ» с. </a:t>
            </a:r>
            <a:r>
              <a:rPr lang="ru-RU" altLang="ru-RU" sz="1300" dirty="0" err="1">
                <a:latin typeface="Times New Roman" pitchFamily="18" charset="0"/>
                <a:cs typeface="Times New Roman" pitchFamily="18" charset="0"/>
              </a:rPr>
              <a:t>Эндирей</a:t>
            </a: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, Хасавюртовского района.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В 2015 году осуществлена поставка футбольного поля с искусственным покрытием для отделений футбола в МКОУ ДО «ДЮСШ» </a:t>
            </a:r>
            <a:r>
              <a:rPr lang="ru-RU" altLang="ru-RU" sz="1300" dirty="0" err="1">
                <a:latin typeface="Times New Roman" pitchFamily="18" charset="0"/>
                <a:cs typeface="Times New Roman" pitchFamily="18" charset="0"/>
              </a:rPr>
              <a:t>им.Гамидова</a:t>
            </a: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» с. Уркарах, </a:t>
            </a:r>
            <a:r>
              <a:rPr lang="ru-RU" altLang="ru-RU" sz="1300" dirty="0" err="1">
                <a:latin typeface="Times New Roman" pitchFamily="18" charset="0"/>
                <a:cs typeface="Times New Roman" pitchFamily="18" charset="0"/>
              </a:rPr>
              <a:t>Дахадаевского</a:t>
            </a: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 района и МКОУ ДО «ДЮСШ» с. </a:t>
            </a:r>
            <a:r>
              <a:rPr lang="ru-RU" altLang="ru-RU" sz="1300" dirty="0" err="1">
                <a:latin typeface="Times New Roman" pitchFamily="18" charset="0"/>
                <a:cs typeface="Times New Roman" pitchFamily="18" charset="0"/>
              </a:rPr>
              <a:t>Чирката</a:t>
            </a: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300" dirty="0" err="1">
                <a:latin typeface="Times New Roman" pitchFamily="18" charset="0"/>
                <a:cs typeface="Times New Roman" pitchFamily="18" charset="0"/>
              </a:rPr>
              <a:t>Гумбетовского</a:t>
            </a: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 района.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В 2017 году осуществлена поставка футбольного поля с искусственным покрытием для отделений футбола в ГБУ РД «ДЮСШ» с. </a:t>
            </a:r>
            <a:r>
              <a:rPr lang="ru-RU" altLang="ru-RU" sz="1300" dirty="0" err="1">
                <a:latin typeface="Times New Roman" pitchFamily="18" charset="0"/>
                <a:cs typeface="Times New Roman" pitchFamily="18" charset="0"/>
              </a:rPr>
              <a:t>Эндирей</a:t>
            </a: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, Хасавюртовского района.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В 2018 году осуществлена поставка футбольного поля с искусственным покрытием для отделений футбола в МКОУ ДО «ДЮШОР» с. </a:t>
            </a:r>
            <a:r>
              <a:rPr lang="ru-RU" altLang="ru-RU" sz="1300" dirty="0" err="1">
                <a:latin typeface="Times New Roman" pitchFamily="18" charset="0"/>
                <a:cs typeface="Times New Roman" pitchFamily="18" charset="0"/>
              </a:rPr>
              <a:t>Каякент</a:t>
            </a: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300" dirty="0" err="1">
                <a:latin typeface="Times New Roman" pitchFamily="18" charset="0"/>
                <a:cs typeface="Times New Roman" pitchFamily="18" charset="0"/>
              </a:rPr>
              <a:t>Каякентского</a:t>
            </a: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 района.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В 2019 год осуществлена поставка футбольного поля с искусственным покрытием для отделений футбола в МКОУ ДО ДЮСШ г. Дербент.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В 2020 году осуществлена поставка футбольного поля с искусственным покрытием для отделений футбола в МКОУ ДО ДЮСШ г. Буйнакск.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В 2021 году осуществлена поставка футбольного поля с искусственным покрытием для отделений футбола в с. Хучни, Табасаранского района.</a:t>
            </a:r>
          </a:p>
        </p:txBody>
      </p:sp>
    </p:spTree>
    <p:extLst>
      <p:ext uri="{BB962C8B-B14F-4D97-AF65-F5344CB8AC3E}">
        <p14:creationId xmlns:p14="http://schemas.microsoft.com/office/powerpoint/2010/main" val="793052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51544"/>
            <a:ext cx="1119320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РЕСПУБЛИКА ДАГЕСТАН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89" y="1219939"/>
            <a:ext cx="1620000" cy="108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78" y="1219939"/>
            <a:ext cx="1038422" cy="10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6" y="2418969"/>
            <a:ext cx="3210275" cy="4320000"/>
          </a:xfrm>
          <a:prstGeom prst="rect">
            <a:avLst/>
          </a:prstGeom>
        </p:spPr>
      </p:pic>
      <p:sp>
        <p:nvSpPr>
          <p:cNvPr id="16" name="Содержимое 10">
            <a:extLst>
              <a:ext uri="{FF2B5EF4-FFF2-40B4-BE49-F238E27FC236}">
                <a16:creationId xmlns:a16="http://schemas.microsoft.com/office/drawing/2014/main" id="{F50DA2CE-332C-4413-877C-4FB4B09D5517}"/>
              </a:ext>
            </a:extLst>
          </p:cNvPr>
          <p:cNvSpPr txBox="1">
            <a:spLocks/>
          </p:cNvSpPr>
          <p:nvPr/>
        </p:nvSpPr>
        <p:spPr bwMode="auto">
          <a:xfrm>
            <a:off x="3142000" y="1124745"/>
            <a:ext cx="8920605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Республика Дагестан - субъект Российской Федерации, входит в состав Северо-Кавказского Федерального округа. Столица - город Махачкала.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Образована 20 января 1921. Дагестан - республика евразийской цивилизации. Дагестан в переводе означает «страна гор».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Республика граничит по суше и морю с пятью государствами - Азербайджаном, Грузией, Казахстаном, Туркменистаном и Ираном.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Общая протяженность территории с юга на север составляет около 400 км, с запада на восток - 300 км. по территории (50,3 тыс. кв. км.) и численности населения (около 3 млн. человек) Дагестан - самая крупная республика на Северном Кавказе.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Международный аэропорт, торговый, рыбный, нефтеналивной порты на Каспии вместе с железной дорогой, связывающей страну с Закавказьем и Ираном, делают столицу республики Махачкалу крупнейшим транспортным узлом на юге России.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Возрождаются машиностроение и приборостроение, легкая и пищевая промышленность, возникают новые предприятия, выпускающие продукцию по самым современным технологиям, - пластиковые трубы, стеклянную тару, комплектующие для автопрома, химические удобрения. Экономика республики представляет собой многоотраслевое хозяйство с аграрно-индустриальной специализацией.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 Дагестане сооружена самая мощная (один миллион киловатт) на Северном Кавказе гидроэлектростанция с уникальной высотной арочной плотиной (таких в мире еще всего четыре) -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Чиркейская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А всего на реке Сулак и других горных реках, которыми так богата республика, возводится целый каскад электростанций: завершается строительство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Ирганайской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ГЭС (800 тысяч киловатт), сооружена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Гунибская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ГЭС, строятся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Гоцатлинская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Ахтынская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ГЭС.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Государственный, педагогический, и технический университеты, медицинская и сельскохозяйственная академии, институт народного хозяйства, 70 учреждений профессионального образования, Дагестанский научный центр Российской академии наук. 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 республике работают 513 докторов и более 2200 кандидатов наук.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 Дагестане издается свыше 100 газет, из них более 20 - республиканских, несколько журналов, работают 18 музеев, 9 национальных драматических театров. Национальный музей Республики Дагестан имеет 39 филиалов в муниципальных образованиях республики.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 Республике Дагестан 42 муниципальных образований районов и 10 городских округов. Органы управления физической культурой и спортом (комитеты, отделы) сохранены в 24 муниципальных образованиях. В 23-х произошла их реорганизация и слияние с муниципальными структурами, организующими работу с молодежью, отделами по культуре и туризму, в 5-и муниципальных образованиях орган управления физической культурой и спортом отсутствует.</a:t>
            </a:r>
          </a:p>
        </p:txBody>
      </p:sp>
    </p:spTree>
    <p:extLst>
      <p:ext uri="{BB962C8B-B14F-4D97-AF65-F5344CB8AC3E}">
        <p14:creationId xmlns:p14="http://schemas.microsoft.com/office/powerpoint/2010/main" val="2081301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5" cstate="print"/>
          <a:srcRect t="6502" b="-12"/>
          <a:stretch/>
        </p:blipFill>
        <p:spPr bwMode="auto">
          <a:xfrm>
            <a:off x="2057438" y="1327786"/>
            <a:ext cx="2592387" cy="1748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177333" y="3128747"/>
            <a:ext cx="2369886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комплекс</a:t>
            </a:r>
          </a:p>
          <a:p>
            <a:pPr algn="ctr" eaLnBrk="1" hangingPunct="1"/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Гунибский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Согратль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(1988 г.)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 rotWithShape="1">
          <a:blip r:embed="rId6" cstate="print"/>
          <a:srcRect t="-11" r="2456" b="-11"/>
          <a:stretch/>
        </p:blipFill>
        <p:spPr bwMode="auto">
          <a:xfrm>
            <a:off x="4783497" y="1347969"/>
            <a:ext cx="2596908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901705" y="3099781"/>
            <a:ext cx="236049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им.М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Базарганова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Кизилюрт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г.)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7659683" y="3110007"/>
            <a:ext cx="22988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Гумбетовский</a:t>
            </a: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Мехельта (2000 г.)</a:t>
            </a:r>
          </a:p>
        </p:txBody>
      </p:sp>
      <p:pic>
        <p:nvPicPr>
          <p:cNvPr id="15" name="Picture 15"/>
          <p:cNvPicPr>
            <a:picLocks noChangeAspect="1" noChangeArrowheads="1"/>
          </p:cNvPicPr>
          <p:nvPr/>
        </p:nvPicPr>
        <p:blipFill rotWithShape="1">
          <a:blip r:embed="rId7" cstate="print"/>
          <a:srcRect l="-70" r="8041"/>
          <a:stretch/>
        </p:blipFill>
        <p:spPr bwMode="auto">
          <a:xfrm>
            <a:off x="7514077" y="1347969"/>
            <a:ext cx="2590100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38" y="4097659"/>
            <a:ext cx="2594452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2146077" y="5862797"/>
            <a:ext cx="2417174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центр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спортивной подготовки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Махачкала (2003 г.)</a:t>
            </a:r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6859" y="4097659"/>
            <a:ext cx="2593546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4934137" y="5849471"/>
            <a:ext cx="2289056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Гергебельский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Гергебиль (2005 г.)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7753583" y="5838924"/>
            <a:ext cx="23553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Хунзахский</a:t>
            </a: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Цада</a:t>
            </a: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(2005 г.)</a:t>
            </a:r>
          </a:p>
        </p:txBody>
      </p:sp>
      <p:pic>
        <p:nvPicPr>
          <p:cNvPr id="22" name="Picture 15"/>
          <p:cNvPicPr>
            <a:picLocks noChangeAspect="1" noChangeArrowheads="1"/>
          </p:cNvPicPr>
          <p:nvPr/>
        </p:nvPicPr>
        <p:blipFill rotWithShape="1">
          <a:blip r:embed="rId10" cstate="print"/>
          <a:srcRect l="717" t="-818" r="2002" b="818"/>
          <a:stretch/>
        </p:blipFill>
        <p:spPr bwMode="auto">
          <a:xfrm>
            <a:off x="7520173" y="4084275"/>
            <a:ext cx="2592288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2456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991167" y="3082133"/>
            <a:ext cx="2768226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Карабудахкентский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Карабудахкент (2005 г.)</a:t>
            </a:r>
          </a:p>
        </p:txBody>
      </p:sp>
      <p:pic>
        <p:nvPicPr>
          <p:cNvPr id="25" name="Picture 18"/>
          <p:cNvPicPr>
            <a:picLocks noChangeAspect="1" noChangeArrowheads="1"/>
          </p:cNvPicPr>
          <p:nvPr/>
        </p:nvPicPr>
        <p:blipFill rotWithShape="1">
          <a:blip r:embed="rId5" cstate="print"/>
          <a:srcRect t="-27" b="5128"/>
          <a:stretch/>
        </p:blipFill>
        <p:spPr bwMode="auto">
          <a:xfrm>
            <a:off x="2031558" y="1357105"/>
            <a:ext cx="2590800" cy="1728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6" cstate="print"/>
          <a:srcRect l="551" t="-13" r="4606" b="13"/>
          <a:stretch/>
        </p:blipFill>
        <p:spPr bwMode="auto">
          <a:xfrm>
            <a:off x="4799784" y="1354133"/>
            <a:ext cx="2592288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Заголовок 1"/>
          <p:cNvSpPr>
            <a:spLocks/>
          </p:cNvSpPr>
          <p:nvPr/>
        </p:nvSpPr>
        <p:spPr bwMode="auto">
          <a:xfrm>
            <a:off x="4896570" y="3167857"/>
            <a:ext cx="2398716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комплекс</a:t>
            </a:r>
          </a:p>
          <a:p>
            <a:pPr algn="ctr" eaLnBrk="1" hangingPunct="1"/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Хунзахский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Тануси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г.)</a:t>
            </a:r>
          </a:p>
        </p:txBody>
      </p:sp>
      <p:pic>
        <p:nvPicPr>
          <p:cNvPr id="28" name="Picture 8"/>
          <p:cNvPicPr>
            <a:picLocks noChangeAspect="1" noChangeArrowheads="1"/>
          </p:cNvPicPr>
          <p:nvPr/>
        </p:nvPicPr>
        <p:blipFill rotWithShape="1">
          <a:blip r:embed="rId7" cstate="print"/>
          <a:srcRect l="-9" t="2631" r="-9"/>
          <a:stretch/>
        </p:blipFill>
        <p:spPr bwMode="auto">
          <a:xfrm>
            <a:off x="7565659" y="1354133"/>
            <a:ext cx="2592000" cy="1728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Заголовок 1"/>
          <p:cNvSpPr>
            <a:spLocks/>
          </p:cNvSpPr>
          <p:nvPr/>
        </p:nvSpPr>
        <p:spPr bwMode="auto">
          <a:xfrm>
            <a:off x="7653905" y="3138475"/>
            <a:ext cx="2409106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комплекс</a:t>
            </a:r>
          </a:p>
          <a:p>
            <a:pPr algn="ctr" eaLnBrk="1" hangingPunct="1"/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Левашинский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Леваши (2007 г.)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2162035" y="5830894"/>
            <a:ext cx="236049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Кайтагский</a:t>
            </a: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Маджалис</a:t>
            </a: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(2007 г.)</a:t>
            </a: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8" cstate="print"/>
          <a:srcRect l="11180" t="20" r="-2629" b="-20"/>
          <a:stretch/>
        </p:blipFill>
        <p:spPr bwMode="auto">
          <a:xfrm>
            <a:off x="2048573" y="4068412"/>
            <a:ext cx="2573785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 rotWithShape="1">
          <a:blip r:embed="rId9" cstate="print"/>
          <a:srcRect t="5234" b="-28"/>
          <a:stretch/>
        </p:blipFill>
        <p:spPr bwMode="auto">
          <a:xfrm>
            <a:off x="4801272" y="4069784"/>
            <a:ext cx="2590800" cy="1726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4945734" y="5821596"/>
            <a:ext cx="2301876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Шамильский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Урада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(2007 г.)</a:t>
            </a:r>
          </a:p>
        </p:txBody>
      </p:sp>
      <p:pic>
        <p:nvPicPr>
          <p:cNvPr id="34" name="Picture 19"/>
          <p:cNvPicPr>
            <a:picLocks noChangeAspect="1" noChangeArrowheads="1"/>
          </p:cNvPicPr>
          <p:nvPr/>
        </p:nvPicPr>
        <p:blipFill rotWithShape="1">
          <a:blip r:embed="rId10" cstate="print"/>
          <a:srcRect t="-35" r="2845" b="-35"/>
          <a:stretch/>
        </p:blipFill>
        <p:spPr bwMode="auto">
          <a:xfrm>
            <a:off x="7568319" y="4068412"/>
            <a:ext cx="2591223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7714661" y="5836450"/>
            <a:ext cx="229943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им.Али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Алиева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Махачкала (2007 г.)</a:t>
            </a:r>
          </a:p>
        </p:txBody>
      </p:sp>
    </p:spTree>
    <p:extLst>
      <p:ext uri="{BB962C8B-B14F-4D97-AF65-F5344CB8AC3E}">
        <p14:creationId xmlns:p14="http://schemas.microsoft.com/office/powerpoint/2010/main" val="2899497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140481" y="3080264"/>
            <a:ext cx="23764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Кулинский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Хосрех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г.)</a:t>
            </a:r>
          </a:p>
        </p:txBody>
      </p:sp>
      <p:pic>
        <p:nvPicPr>
          <p:cNvPr id="10" name="Picture 22"/>
          <p:cNvPicPr>
            <a:picLocks noChangeAspect="1" noChangeArrowheads="1"/>
          </p:cNvPicPr>
          <p:nvPr/>
        </p:nvPicPr>
        <p:blipFill rotWithShape="1">
          <a:blip r:embed="rId5" cstate="print"/>
          <a:srcRect t="-6" r="1915" b="-6"/>
          <a:stretch/>
        </p:blipFill>
        <p:spPr bwMode="auto">
          <a:xfrm>
            <a:off x="2043181" y="1328913"/>
            <a:ext cx="2581277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6" cstate="print"/>
          <a:srcRect l="1008" t="-20" r="4405" b="-20"/>
          <a:stretch/>
        </p:blipFill>
        <p:spPr bwMode="auto">
          <a:xfrm>
            <a:off x="4809983" y="1328913"/>
            <a:ext cx="2592288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927663" y="3091611"/>
            <a:ext cx="2345736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Бабаюртовский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Бабаюрт (2008 г.)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7731603" y="3079769"/>
            <a:ext cx="229854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Хунзахский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Хунзах (2008 г.)</a:t>
            </a:r>
          </a:p>
        </p:txBody>
      </p:sp>
      <p:pic>
        <p:nvPicPr>
          <p:cNvPr id="14" name="Picture 23"/>
          <p:cNvPicPr>
            <a:picLocks noChangeAspect="1" noChangeArrowheads="1"/>
          </p:cNvPicPr>
          <p:nvPr/>
        </p:nvPicPr>
        <p:blipFill rotWithShape="1">
          <a:blip r:embed="rId7" cstate="print"/>
          <a:srcRect l="-1987" r="-1987"/>
          <a:stretch/>
        </p:blipFill>
        <p:spPr bwMode="auto">
          <a:xfrm>
            <a:off x="7587796" y="1328418"/>
            <a:ext cx="2590800" cy="1751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152150" y="5861173"/>
            <a:ext cx="237077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Хасавюртовский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Хасавюрт (2008 г.)</a:t>
            </a:r>
          </a:p>
        </p:txBody>
      </p:sp>
      <p:pic>
        <p:nvPicPr>
          <p:cNvPr id="16" name="Picture 21"/>
          <p:cNvPicPr>
            <a:picLocks noChangeAspect="1" noChangeArrowheads="1"/>
          </p:cNvPicPr>
          <p:nvPr/>
        </p:nvPicPr>
        <p:blipFill rotWithShape="1">
          <a:blip r:embed="rId8" cstate="print"/>
          <a:srcRect t="-40" r="2706" b="-40"/>
          <a:stretch/>
        </p:blipFill>
        <p:spPr bwMode="auto">
          <a:xfrm>
            <a:off x="2043181" y="4082507"/>
            <a:ext cx="2588710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4938674" y="5807189"/>
            <a:ext cx="2334906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Чарадинский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Цуриб (2008 г.)</a:t>
            </a:r>
          </a:p>
        </p:txBody>
      </p:sp>
      <p:pic>
        <p:nvPicPr>
          <p:cNvPr id="19" name="Picture 16"/>
          <p:cNvPicPr>
            <a:picLocks noChangeAspect="1" noChangeArrowheads="1"/>
          </p:cNvPicPr>
          <p:nvPr/>
        </p:nvPicPr>
        <p:blipFill rotWithShape="1">
          <a:blip r:embed="rId9" cstate="print"/>
          <a:srcRect l="689" r="4724" b="-40"/>
          <a:stretch/>
        </p:blipFill>
        <p:spPr bwMode="auto">
          <a:xfrm>
            <a:off x="4809983" y="4082507"/>
            <a:ext cx="2592288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7633159" y="5810508"/>
            <a:ext cx="2373314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Акушинский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Бургимак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(2008 г.)</a:t>
            </a:r>
          </a:p>
        </p:txBody>
      </p:sp>
      <p:pic>
        <p:nvPicPr>
          <p:cNvPr id="21" name="Picture 19"/>
          <p:cNvPicPr>
            <a:picLocks noChangeAspect="1" noChangeArrowheads="1"/>
          </p:cNvPicPr>
          <p:nvPr/>
        </p:nvPicPr>
        <p:blipFill rotWithShape="1">
          <a:blip r:embed="rId10" cstate="print"/>
          <a:srcRect l="-15" t="2305" r="-15"/>
          <a:stretch/>
        </p:blipFill>
        <p:spPr bwMode="auto">
          <a:xfrm>
            <a:off x="7552213" y="4082507"/>
            <a:ext cx="2592000" cy="1731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66392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45474" y="3078144"/>
            <a:ext cx="230187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Левашинский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Мекеги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(2008 г.)</a:t>
            </a:r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 rotWithShape="1">
          <a:blip r:embed="rId5" cstate="print"/>
          <a:srcRect t="4976" b="-43"/>
          <a:stretch/>
        </p:blipFill>
        <p:spPr bwMode="auto">
          <a:xfrm>
            <a:off x="2034555" y="1351552"/>
            <a:ext cx="2592000" cy="1729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6996" y="1350944"/>
            <a:ext cx="2592387" cy="172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9824" y="1345696"/>
            <a:ext cx="2592388" cy="172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Заголовок 1"/>
          <p:cNvSpPr>
            <a:spLocks/>
          </p:cNvSpPr>
          <p:nvPr/>
        </p:nvSpPr>
        <p:spPr bwMode="auto">
          <a:xfrm>
            <a:off x="4852918" y="3164268"/>
            <a:ext cx="248054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комплекс</a:t>
            </a:r>
          </a:p>
          <a:p>
            <a:pPr algn="ctr" eaLnBrk="1" hangingPunct="1"/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им.Али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Алиева</a:t>
            </a: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Каспийск (2010 г.)</a:t>
            </a:r>
          </a:p>
        </p:txBody>
      </p:sp>
      <p:sp>
        <p:nvSpPr>
          <p:cNvPr id="14" name="Заголовок 1"/>
          <p:cNvSpPr>
            <a:spLocks/>
          </p:cNvSpPr>
          <p:nvPr/>
        </p:nvSpPr>
        <p:spPr bwMode="auto">
          <a:xfrm>
            <a:off x="7671076" y="3165512"/>
            <a:ext cx="2369884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комплекс</a:t>
            </a:r>
          </a:p>
          <a:p>
            <a:pPr algn="ctr" eaLnBrk="1" hangingPunct="1"/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им.Г.Гамидова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Махачкала (2010 г.)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182091" y="5844886"/>
            <a:ext cx="2316096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Буйнакский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Буглен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(2012 г.)</a:t>
            </a:r>
          </a:p>
        </p:txBody>
      </p:sp>
      <p:pic>
        <p:nvPicPr>
          <p:cNvPr id="16" name="Picture 17"/>
          <p:cNvPicPr>
            <a:picLocks noChangeAspect="1" noChangeArrowheads="1"/>
          </p:cNvPicPr>
          <p:nvPr/>
        </p:nvPicPr>
        <p:blipFill rotWithShape="1">
          <a:blip r:embed="rId8" cstate="print"/>
          <a:srcRect t="-20" r="4724" b="-20"/>
          <a:stretch/>
        </p:blipFill>
        <p:spPr bwMode="auto">
          <a:xfrm>
            <a:off x="2034555" y="4116886"/>
            <a:ext cx="2611169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93260" y="4116886"/>
            <a:ext cx="2592000" cy="1726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Заголовок 1"/>
          <p:cNvSpPr>
            <a:spLocks/>
          </p:cNvSpPr>
          <p:nvPr/>
        </p:nvSpPr>
        <p:spPr bwMode="auto">
          <a:xfrm>
            <a:off x="4865269" y="5924339"/>
            <a:ext cx="2398714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комплекс</a:t>
            </a:r>
          </a:p>
          <a:p>
            <a:pPr algn="ctr" eaLnBrk="1" hangingPunct="1"/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Бабаюртовский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Бабаюрт (2013 г.)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620608" y="5842846"/>
            <a:ext cx="2371936" cy="57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 «Труд»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Махачкала (2015 г.)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96" y="4115882"/>
            <a:ext cx="2592000" cy="172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14924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235846" y="3105353"/>
            <a:ext cx="2222804" cy="57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Волейбольный центр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Махачкала (2015 г.)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r="-57"/>
          <a:stretch/>
        </p:blipFill>
        <p:spPr>
          <a:xfrm>
            <a:off x="2037623" y="1341356"/>
            <a:ext cx="2619250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719550" y="3096015"/>
            <a:ext cx="27368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Административное здание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Минспорта РД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Махачкала (2016 г.)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78" y="1341356"/>
            <a:ext cx="2592000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7879627" y="3107964"/>
            <a:ext cx="1897464" cy="57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Кизляр (2017 г.)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/>
          <a:stretch/>
        </p:blipFill>
        <p:spPr>
          <a:xfrm>
            <a:off x="7527283" y="1342851"/>
            <a:ext cx="2602152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825919" y="5849225"/>
            <a:ext cx="28767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Универсальный спортивный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г. Махачкала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спортивных залов (2018 г.)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300" y="4121225"/>
            <a:ext cx="2592000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2958F3E2-89B1-437F-8116-E8AB3D41B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0519" y="5847590"/>
            <a:ext cx="2057026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Ботлихский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Ансалта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(2019 г.)</a:t>
            </a:r>
          </a:p>
        </p:txBody>
      </p:sp>
      <p:pic>
        <p:nvPicPr>
          <p:cNvPr id="19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5353" r="8380" b="4549"/>
          <a:stretch/>
        </p:blipFill>
        <p:spPr bwMode="auto">
          <a:xfrm>
            <a:off x="4796078" y="4124582"/>
            <a:ext cx="2592288" cy="1728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909005" y="5849417"/>
            <a:ext cx="2015728" cy="57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Буйнакск (2019 г.)</a:t>
            </a:r>
          </a:p>
        </p:txBody>
      </p:sp>
      <p:pic>
        <p:nvPicPr>
          <p:cNvPr id="21" name="Picture 2" descr="https://www.riadagestan.ru/upload/iblock/537/53741b3317c84f82f05f4d6608e46da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5" r="8822" b="6167"/>
          <a:stretch/>
        </p:blipFill>
        <p:spPr bwMode="auto">
          <a:xfrm>
            <a:off x="7506036" y="4121225"/>
            <a:ext cx="2625909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56388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242479" y="3124489"/>
            <a:ext cx="2088108" cy="57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Хасавюрт (2019 г.)</a:t>
            </a:r>
          </a:p>
        </p:txBody>
      </p:sp>
      <p:pic>
        <p:nvPicPr>
          <p:cNvPr id="10" name="Picture 2" descr="В Хасавюрте и Буйнакске появятся новые спорткомплексы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6" r="10328"/>
          <a:stretch/>
        </p:blipFill>
        <p:spPr bwMode="auto">
          <a:xfrm>
            <a:off x="2995263" y="1374489"/>
            <a:ext cx="2582540" cy="175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1674C826-D890-49AD-BC90-347FA5A62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204" y="3124489"/>
            <a:ext cx="2088108" cy="88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Футбольное поле</a:t>
            </a:r>
          </a:p>
          <a:p>
            <a:pPr algn="ctr">
              <a:lnSpc>
                <a:spcPct val="115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Ботлихского района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Ансалта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(2021 г.)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9114E4-9363-4F7C-9903-B6EC4B4CD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988" y="1374489"/>
            <a:ext cx="2582540" cy="1721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98270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КОЛИЧЕСТВЕ СПОРТИВНЫХ УЧРЕЖДЕНИЙ В РЕСПУБЛИКЕ ДАГЕСТАН,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ТРЕНЕРСКО-ПРЕПОДАВАТЕЛЬСКОМ СОСТАВЕ И ЗАНИМАЮЩИХСЯ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 2010 ПО 2021 ГОДЫ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1CC7D1DA-76B3-4E4C-8EB3-B4FA2544A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016628"/>
              </p:ext>
            </p:extLst>
          </p:nvPr>
        </p:nvGraphicFramePr>
        <p:xfrm>
          <a:off x="590546" y="1350843"/>
          <a:ext cx="11010908" cy="220789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674188">
                  <a:extLst>
                    <a:ext uri="{9D8B030D-6E8A-4147-A177-3AD203B41FA5}">
                      <a16:colId xmlns:a16="http://schemas.microsoft.com/office/drawing/2014/main" val="4227434130"/>
                    </a:ext>
                  </a:extLst>
                </a:gridCol>
                <a:gridCol w="778060">
                  <a:extLst>
                    <a:ext uri="{9D8B030D-6E8A-4147-A177-3AD203B41FA5}">
                      <a16:colId xmlns:a16="http://schemas.microsoft.com/office/drawing/2014/main" val="2863973636"/>
                    </a:ext>
                  </a:extLst>
                </a:gridCol>
                <a:gridCol w="778060">
                  <a:extLst>
                    <a:ext uri="{9D8B030D-6E8A-4147-A177-3AD203B41FA5}">
                      <a16:colId xmlns:a16="http://schemas.microsoft.com/office/drawing/2014/main" val="3296973275"/>
                    </a:ext>
                  </a:extLst>
                </a:gridCol>
                <a:gridCol w="778060">
                  <a:extLst>
                    <a:ext uri="{9D8B030D-6E8A-4147-A177-3AD203B41FA5}">
                      <a16:colId xmlns:a16="http://schemas.microsoft.com/office/drawing/2014/main" val="2436676536"/>
                    </a:ext>
                  </a:extLst>
                </a:gridCol>
                <a:gridCol w="778060">
                  <a:extLst>
                    <a:ext uri="{9D8B030D-6E8A-4147-A177-3AD203B41FA5}">
                      <a16:colId xmlns:a16="http://schemas.microsoft.com/office/drawing/2014/main" val="1137812687"/>
                    </a:ext>
                  </a:extLst>
                </a:gridCol>
                <a:gridCol w="778060">
                  <a:extLst>
                    <a:ext uri="{9D8B030D-6E8A-4147-A177-3AD203B41FA5}">
                      <a16:colId xmlns:a16="http://schemas.microsoft.com/office/drawing/2014/main" val="2101979239"/>
                    </a:ext>
                  </a:extLst>
                </a:gridCol>
                <a:gridCol w="778060">
                  <a:extLst>
                    <a:ext uri="{9D8B030D-6E8A-4147-A177-3AD203B41FA5}">
                      <a16:colId xmlns:a16="http://schemas.microsoft.com/office/drawing/2014/main" val="1207340453"/>
                    </a:ext>
                  </a:extLst>
                </a:gridCol>
                <a:gridCol w="778060">
                  <a:extLst>
                    <a:ext uri="{9D8B030D-6E8A-4147-A177-3AD203B41FA5}">
                      <a16:colId xmlns:a16="http://schemas.microsoft.com/office/drawing/2014/main" val="2765117866"/>
                    </a:ext>
                  </a:extLst>
                </a:gridCol>
                <a:gridCol w="778060">
                  <a:extLst>
                    <a:ext uri="{9D8B030D-6E8A-4147-A177-3AD203B41FA5}">
                      <a16:colId xmlns:a16="http://schemas.microsoft.com/office/drawing/2014/main" val="416823341"/>
                    </a:ext>
                  </a:extLst>
                </a:gridCol>
                <a:gridCol w="778060">
                  <a:extLst>
                    <a:ext uri="{9D8B030D-6E8A-4147-A177-3AD203B41FA5}">
                      <a16:colId xmlns:a16="http://schemas.microsoft.com/office/drawing/2014/main" val="3258848806"/>
                    </a:ext>
                  </a:extLst>
                </a:gridCol>
                <a:gridCol w="778060">
                  <a:extLst>
                    <a:ext uri="{9D8B030D-6E8A-4147-A177-3AD203B41FA5}">
                      <a16:colId xmlns:a16="http://schemas.microsoft.com/office/drawing/2014/main" val="366197329"/>
                    </a:ext>
                  </a:extLst>
                </a:gridCol>
                <a:gridCol w="778060">
                  <a:extLst>
                    <a:ext uri="{9D8B030D-6E8A-4147-A177-3AD203B41FA5}">
                      <a16:colId xmlns:a16="http://schemas.microsoft.com/office/drawing/2014/main" val="248848336"/>
                    </a:ext>
                  </a:extLst>
                </a:gridCol>
                <a:gridCol w="778060">
                  <a:extLst>
                    <a:ext uri="{9D8B030D-6E8A-4147-A177-3AD203B41FA5}">
                      <a16:colId xmlns:a16="http://schemas.microsoft.com/office/drawing/2014/main" val="3540599411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4222606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Спортивных учреждений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411465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Тренеров -преподавателей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4378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925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Занимающихся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123464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9347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12060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1027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102893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98023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98362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99485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318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1358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51544"/>
            <a:ext cx="1119320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СПОРТ ВЫСШИХ ДОСТИЖЕНИЙ</a:t>
            </a:r>
          </a:p>
        </p:txBody>
      </p:sp>
      <p:sp>
        <p:nvSpPr>
          <p:cNvPr id="10" name="Содержимое 10">
            <a:extLst>
              <a:ext uri="{FF2B5EF4-FFF2-40B4-BE49-F238E27FC236}">
                <a16:creationId xmlns:a16="http://schemas.microsoft.com/office/drawing/2014/main" id="{F50DA2CE-332C-4413-877C-4FB4B09D5517}"/>
              </a:ext>
            </a:extLst>
          </p:cNvPr>
          <p:cNvSpPr txBox="1">
            <a:spLocks/>
          </p:cNvSpPr>
          <p:nvPr/>
        </p:nvSpPr>
        <p:spPr bwMode="auto">
          <a:xfrm>
            <a:off x="66675" y="1215822"/>
            <a:ext cx="11995930" cy="564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146 спортсмена Республики Дагестан принимали участия в летних Олимпийских, Паралимпийских и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играх, начиная с 1968 года, из них сорок два - за другие страны. За высокие спортивные результаты почетные спортивные звания «Заслуженный тренер СССР» и «Заслуженный тренер России» были присвоены 195-ти тренерам Республики Дагестан.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В 1968 г. на Олимпийских играх в Мексике фехтовальщик Владимир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Назлымов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завоевал золотую медаль. Этот успех он повторил на Олимпийских играх 1976 г. в Монреале и в 1980 г. в Москве.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146 дагестанских спортсменов приняли участие на тринадцати Олимпийских играх с 1968 по 2020 годы, на которых было завоевано 97 медалей из них: 38 золотых, 27 серебряных и 32 бронзовых медалей.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На шести Паралимпийских играх с 1992 по 2020 годы 4 спортсмена-дзюдоиста (спорт слепых) завоевали золотую, серебряную и 4 бронзовых медалей.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На пяти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играх с 1993 по 2017 годы девять дагестанских атлетов (спорт глухих - вольная борьба и дзюдо) принесли в копилку страны 6 золотые и 13 серебряных медали.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113 дагестанских борцов вольного стиля становились чемпионами Европы, 75 - чемпионами мира.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Подготовлено 118 заслуженных мастеров спорта СССР и России 283 мастеров спорта международного класса, 2172 мастеров спорта СССР и России по различным видам спорта.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365 спортсменов Республики Дагестан становились победителями и призерами первенств и чемпионатов мира и Европы по олимпийским видам спорта.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В 2008 году на Олимпийских играх в Пекине (Китай)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Бувайсар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Сайтиев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завоевал третью золотую олимпийскую медаль.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В 2008 году на Олимпийских играх в Пекине (Китай) Мавлет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Батиров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завоевал вторую золотую олимпийскую медаль.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В 2021 году на Олимпийских играх в Токио (Япония) Абдурашид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Садулаев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завоевал вторую золотую олимпийскую медаль.</a:t>
            </a:r>
          </a:p>
        </p:txBody>
      </p:sp>
    </p:spTree>
    <p:extLst>
      <p:ext uri="{BB962C8B-B14F-4D97-AF65-F5344CB8AC3E}">
        <p14:creationId xmlns:p14="http://schemas.microsoft.com/office/powerpoint/2010/main" val="2858935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2022 ГОДА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50B93B9-0C80-4EF6-9F55-0E74CBEE2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838006"/>
              </p:ext>
            </p:extLst>
          </p:nvPr>
        </p:nvGraphicFramePr>
        <p:xfrm>
          <a:off x="523875" y="1300163"/>
          <a:ext cx="11144249" cy="49611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925">
                  <a:extLst>
                    <a:ext uri="{9D8B030D-6E8A-4147-A177-3AD203B41FA5}">
                      <a16:colId xmlns:a16="http://schemas.microsoft.com/office/drawing/2014/main" val="1197224201"/>
                    </a:ext>
                  </a:extLst>
                </a:gridCol>
                <a:gridCol w="2997873">
                  <a:extLst>
                    <a:ext uri="{9D8B030D-6E8A-4147-A177-3AD203B41FA5}">
                      <a16:colId xmlns:a16="http://schemas.microsoft.com/office/drawing/2014/main" val="1630415537"/>
                    </a:ext>
                  </a:extLst>
                </a:gridCol>
                <a:gridCol w="1063215">
                  <a:extLst>
                    <a:ext uri="{9D8B030D-6E8A-4147-A177-3AD203B41FA5}">
                      <a16:colId xmlns:a16="http://schemas.microsoft.com/office/drawing/2014/main" val="1413297632"/>
                    </a:ext>
                  </a:extLst>
                </a:gridCol>
                <a:gridCol w="1397299">
                  <a:extLst>
                    <a:ext uri="{9D8B030D-6E8A-4147-A177-3AD203B41FA5}">
                      <a16:colId xmlns:a16="http://schemas.microsoft.com/office/drawing/2014/main" val="3616884407"/>
                    </a:ext>
                  </a:extLst>
                </a:gridCol>
                <a:gridCol w="1046145">
                  <a:extLst>
                    <a:ext uri="{9D8B030D-6E8A-4147-A177-3AD203B41FA5}">
                      <a16:colId xmlns:a16="http://schemas.microsoft.com/office/drawing/2014/main" val="2236539093"/>
                    </a:ext>
                  </a:extLst>
                </a:gridCol>
                <a:gridCol w="2136185">
                  <a:extLst>
                    <a:ext uri="{9D8B030D-6E8A-4147-A177-3AD203B41FA5}">
                      <a16:colId xmlns:a16="http://schemas.microsoft.com/office/drawing/2014/main" val="4123307231"/>
                    </a:ext>
                  </a:extLst>
                </a:gridCol>
                <a:gridCol w="907146">
                  <a:extLst>
                    <a:ext uri="{9D8B030D-6E8A-4147-A177-3AD203B41FA5}">
                      <a16:colId xmlns:a16="http://schemas.microsoft.com/office/drawing/2014/main" val="334975462"/>
                    </a:ext>
                  </a:extLst>
                </a:gridCol>
                <a:gridCol w="1053461">
                  <a:extLst>
                    <a:ext uri="{9D8B030D-6E8A-4147-A177-3AD203B41FA5}">
                      <a16:colId xmlns:a16="http://schemas.microsoft.com/office/drawing/2014/main" val="3386081254"/>
                    </a:ext>
                  </a:extLst>
                </a:gridCol>
              </a:tblGrid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№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спортивной </a:t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дисциплины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Ф.И.О. руководителя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Контактные данные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начало аккредитации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окончания аккредитации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289914"/>
                  </a:ext>
                </a:extLst>
              </a:tr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 организация "Федерация автомобильного спорта"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автомобильный спорт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Мугутдинов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Заур 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Пейдуллаевич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8-988-632-32-24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dfas@inbox.ru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30.01.2020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29.01.2024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38387"/>
                  </a:ext>
                </a:extLst>
              </a:tr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айкидо Республики Дагестан"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айкидо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Гитинов Магди Шейхович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8-925-468-65-55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gitinov.magdi@mail.ru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15.08.2019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15.08.2023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5141856"/>
                  </a:ext>
                </a:extLst>
              </a:tr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Альпинизма Дагестана"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альпинизм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Леонов Пётр               Георгиевич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8-928-293-34-22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leonov650328@mail.ru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30.12.2019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30.12.2023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64086"/>
                  </a:ext>
                </a:extLst>
              </a:tr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армрестлинга Республики Дагестан"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армрестлинг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Булатов Арсен Гаджиевич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8-928-670-02-03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19.03.2021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18.03.2025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389430"/>
                  </a:ext>
                </a:extLst>
              </a:tr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бадминтона Республики Дагестан"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бадминтон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Ашуев Жаруллах Абдуллахович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8-960-419-10-01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dagbadm@yandex.ru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17.07.2019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17.07.2023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0162568"/>
                  </a:ext>
                </a:extLst>
              </a:tr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спортивная общественная организация "Федерация бильярдного спорта"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бильярдный спорт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Алиев Айдемир Магомедович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8-909-484-42-22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fbs_dagestan@mail.ru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26.03.2021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25.03.2025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65918"/>
                  </a:ext>
                </a:extLst>
              </a:tr>
              <a:tr h="3656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"Федерациябокса Республики Дагестан" им.Ш.Мусаева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бокс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Аллахвердиев Хабиб 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Мевлединович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8-928-833-33-83            8-988-268-14-72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info@fbrd.ru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sdyushorpoboksu@mail.ru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27.12.2018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26.12.2022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4948343"/>
                  </a:ext>
                </a:extLst>
              </a:tr>
              <a:tr h="1268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волейбола Республики Дагестан"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волейбол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Гаирбеков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Магомед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8-960-407-7703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11.03.2019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11.03.2023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307391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пляжный волейбол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8820"/>
                  </a:ext>
                </a:extLst>
              </a:tr>
              <a:tr h="5894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спортивная общественная организация "Федерация всестилевого каратэ Республики Дагестан"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всестилевое каратэ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Халилов Магомедсалам Магомедгаджиевич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8-989-444-44-44          8-963-414-18-76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magomed.shirvanov@mail.ru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05.08.2020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05.08.2024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401784"/>
                  </a:ext>
                </a:extLst>
              </a:tr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 организация "Федерация джиу-джитсу"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джиу-джитсу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Эминов Нурдин Амрахович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8-903-423-20-62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uma-mallaeva@yandex.ru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18.04.2019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17.04.2023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045851"/>
                  </a:ext>
                </a:extLst>
              </a:tr>
              <a:tr h="380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дзюдо Республики Дагестан"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дзюдо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Джафаров Ирасхан Раджабович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8-999-555-74-78                          8-965-553-55-50                              8-989-497-98-98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judord@yandex.ru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06.05.2019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05.05.2023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678982"/>
                  </a:ext>
                </a:extLst>
              </a:tr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"Дагестанская Федерация каратэ"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каратэ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Ильясов Марат Сиражутинович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8-903-481-95-95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dagkarate@mail.ru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17.07.2020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16.07.2024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891204"/>
                  </a:ext>
                </a:extLst>
              </a:tr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органищация "Федерация кореш и борьба на поясах"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корэш       борьба на поясах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Газиев Шамиль Расулович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8-927-249-42-49         8-928-510-45-27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koresh.dagestan@mail.ru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30.05.2019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30.05.2023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7349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002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1651421-0A79-465B-BFB5-CF87DF89E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634897"/>
              </p:ext>
            </p:extLst>
          </p:nvPr>
        </p:nvGraphicFramePr>
        <p:xfrm>
          <a:off x="523874" y="1297726"/>
          <a:ext cx="11144254" cy="5170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3876">
                  <a:extLst>
                    <a:ext uri="{9D8B030D-6E8A-4147-A177-3AD203B41FA5}">
                      <a16:colId xmlns:a16="http://schemas.microsoft.com/office/drawing/2014/main" val="971820391"/>
                    </a:ext>
                  </a:extLst>
                </a:gridCol>
                <a:gridCol w="3016924">
                  <a:extLst>
                    <a:ext uri="{9D8B030D-6E8A-4147-A177-3AD203B41FA5}">
                      <a16:colId xmlns:a16="http://schemas.microsoft.com/office/drawing/2014/main" val="3070861344"/>
                    </a:ext>
                  </a:extLst>
                </a:gridCol>
                <a:gridCol w="1063216">
                  <a:extLst>
                    <a:ext uri="{9D8B030D-6E8A-4147-A177-3AD203B41FA5}">
                      <a16:colId xmlns:a16="http://schemas.microsoft.com/office/drawing/2014/main" val="889950739"/>
                    </a:ext>
                  </a:extLst>
                </a:gridCol>
                <a:gridCol w="1397299">
                  <a:extLst>
                    <a:ext uri="{9D8B030D-6E8A-4147-A177-3AD203B41FA5}">
                      <a16:colId xmlns:a16="http://schemas.microsoft.com/office/drawing/2014/main" val="2227127465"/>
                    </a:ext>
                  </a:extLst>
                </a:gridCol>
                <a:gridCol w="1046146">
                  <a:extLst>
                    <a:ext uri="{9D8B030D-6E8A-4147-A177-3AD203B41FA5}">
                      <a16:colId xmlns:a16="http://schemas.microsoft.com/office/drawing/2014/main" val="887148561"/>
                    </a:ext>
                  </a:extLst>
                </a:gridCol>
                <a:gridCol w="2136185">
                  <a:extLst>
                    <a:ext uri="{9D8B030D-6E8A-4147-A177-3AD203B41FA5}">
                      <a16:colId xmlns:a16="http://schemas.microsoft.com/office/drawing/2014/main" val="4028225632"/>
                    </a:ext>
                  </a:extLst>
                </a:gridCol>
                <a:gridCol w="907147">
                  <a:extLst>
                    <a:ext uri="{9D8B030D-6E8A-4147-A177-3AD203B41FA5}">
                      <a16:colId xmlns:a16="http://schemas.microsoft.com/office/drawing/2014/main" val="1881740759"/>
                    </a:ext>
                  </a:extLst>
                </a:gridCol>
                <a:gridCol w="1053461">
                  <a:extLst>
                    <a:ext uri="{9D8B030D-6E8A-4147-A177-3AD203B41FA5}">
                      <a16:colId xmlns:a16="http://schemas.microsoft.com/office/drawing/2014/main" val="1534282443"/>
                    </a:ext>
                  </a:extLst>
                </a:gridCol>
              </a:tblGrid>
              <a:tr h="12559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 организация "Федерация по кикбоксингу"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Фулл-контакт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 Магомед Раджабкадиевич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8-962-510-22-22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dagkick@mail.ru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438663"/>
                  </a:ext>
                </a:extLst>
              </a:tr>
              <a:tr h="251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фулл-контакт с лоу-киком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8-989-894-33-22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316430"/>
                  </a:ext>
                </a:extLst>
              </a:tr>
              <a:tr h="251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К-1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8-906-481-66-99      8-963-412-55-55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250237"/>
                  </a:ext>
                </a:extLst>
              </a:tr>
              <a:tr h="1255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лайт-контак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8-988-789-66-78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148184"/>
                  </a:ext>
                </a:extLst>
              </a:tr>
              <a:tr h="251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Киокусинкай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Республики Дагестан"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киокусинкай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Багаудинов Садрудин Джавадович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8-963-429-25-89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sagitov_m@mail.ru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27.03.2019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27.03.2023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193235"/>
                  </a:ext>
                </a:extLst>
              </a:tr>
              <a:tr h="251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 организация "Федерация настольного тенниса Республики Дагестан"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настольный теннис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Аванесов Константин Георгиевич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8-928-523-90-03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tiksr@mail.ru                                      has.murza@mail.ru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21.10.2020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20.10.2024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509186"/>
                  </a:ext>
                </a:extLst>
              </a:tr>
              <a:tr h="3619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"Дагестанская федерация парашютного спорта"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парашютный спорт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Абдулатипов Руслан Басирович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8-963-373-61-16             8-964-015-97-18 Магомед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dfps@list.ru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25.11.2021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14.11.2025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852509"/>
                  </a:ext>
                </a:extLst>
              </a:tr>
              <a:tr h="3767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парусного спорта Республики Дагестан имени Е.А.Гвоздева"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парусный спорт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Омаров Мухтар Исакович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8-928- 511-72-28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dag_yahta@mail.ru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01.09.2021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31.08.2025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5208653"/>
                  </a:ext>
                </a:extLst>
              </a:tr>
              <a:tr h="576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перетягивание каната" по Республике Дагестан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перетягивание каната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Рамазанов Ислам 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Сиражудинович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8-989-669-70-07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dyssh-gubden990@mail.ru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05.08.2020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05.08.2024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636623"/>
                  </a:ext>
                </a:extLst>
              </a:tr>
              <a:tr h="251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плавания Республики Дагестан"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плавание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Адамов Аскандар Алиевич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8-928-575-55-85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trenerrusika@mail.ru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fprdag@yandex.ru 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26.10.2021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25.10.202</a:t>
                      </a:r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456129"/>
                  </a:ext>
                </a:extLst>
              </a:tr>
              <a:tr h="251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прыжков на батуте Республики Дагестан"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прыжки на батуте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Исмаилов Мухтар Абдулбасырович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8-989-458-00-01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eldar.022@mail.ru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22.01.2019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22.01.2023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9610776"/>
                  </a:ext>
                </a:extLst>
              </a:tr>
              <a:tr h="1255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Регби 2010 Республики Дагестан"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регби7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Гаджимагомедов Магомед Алиасхабович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8-960-419-25-37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jasi5555@mail.ru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14.11.2023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622383"/>
                  </a:ext>
                </a:extLst>
              </a:tr>
              <a:tr h="1255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регби15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232805"/>
                  </a:ext>
                </a:extLst>
              </a:tr>
              <a:tr h="251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рыболовного спорта Республики Дагестан"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рыболовный спорт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Вагидов Завурбек Юнусович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8-964-011-74-96                  8-87-22-68-45-04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dagohota@list.ru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01.08.2020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01.08.2024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227845"/>
                  </a:ext>
                </a:extLst>
              </a:tr>
              <a:tr h="251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Санного спорта Республики Дагестан"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санный спорт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Асхабалиев Раджаб Хабибулаевич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8-964-050-99-99  8-963-370-60-09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raisat84@list.ru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02.12.2019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01.12.2023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081703"/>
                  </a:ext>
                </a:extLst>
              </a:tr>
              <a:tr h="1255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 организация "Федерация борьбы самбо"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самбо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Раджжабов Руслан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8-988-296-79-85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26.11.2020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25.11.2024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702962"/>
                  </a:ext>
                </a:extLst>
              </a:tr>
              <a:tr h="3989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боевое самбо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8" marR="7388" marT="73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632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231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19" name="Содержимое 3"/>
          <p:cNvSpPr>
            <a:spLocks noGrp="1"/>
          </p:cNvSpPr>
          <p:nvPr>
            <p:ph sz="half" idx="4294967295"/>
          </p:nvPr>
        </p:nvSpPr>
        <p:spPr>
          <a:xfrm>
            <a:off x="3581591" y="1124745"/>
            <a:ext cx="8481013" cy="573325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6 февраля 1980 года, с.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Гигатли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Цумадинского района, Республика Дагестан, заслуженный мастер спорта России по вольной борьбе, бронзовый призер по вольной борьбе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XXVIII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летних Олимпийских игр 2004 года в г. Афины (Греция), двукратный чемпион мира по вольной борьбе (2003 г., США, г. Нью-Йорк, 2006 г. Китай, г. Гуанчжоу), двукратный чемпион Европы (2001 г., Венгрия, г. Будапешт, 2002 г., Азербайджан, г. Баку).</a:t>
            </a:r>
          </a:p>
          <a:p>
            <a:pPr>
              <a:spcBef>
                <a:spcPts val="60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</a:t>
            </a:r>
          </a:p>
          <a:p>
            <a:pPr marL="180975" indent="0">
              <a:spcBef>
                <a:spcPts val="60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высшее - 2004 г., ФГБОУ ВО «Дагестанский государственный педагогический университет», по специальности «Физвоспитание».</a:t>
            </a:r>
          </a:p>
          <a:p>
            <a:pPr marL="180975" indent="0">
              <a:spcBef>
                <a:spcPts val="60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высшее - 2007 г., ФГБОУ ВО «Дагестанский государственный университет», по специальности «Юриспруденция».</a:t>
            </a:r>
          </a:p>
          <a:p>
            <a:pPr>
              <a:spcBef>
                <a:spcPts val="60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2001-2008 гг. - член сборной команды Российской Федерации по вольной борьбе.</a:t>
            </a:r>
          </a:p>
          <a:p>
            <a:pPr>
              <a:spcBef>
                <a:spcPts val="60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2004-2005 гг. - служба в рядах Российской Армии.</a:t>
            </a:r>
          </a:p>
          <a:p>
            <a:pPr>
              <a:spcBef>
                <a:spcPts val="60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2011-2019 гг. - главный тренер сборной команды Республики Дагестан по вольной борьбе.</a:t>
            </a:r>
          </a:p>
          <a:p>
            <a:pPr>
              <a:spcBef>
                <a:spcPts val="60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2018-2021 гг.- Президент Региональной спортивной общественной организации «Федерация спортивной борьбы Республики Дагестан».</a:t>
            </a:r>
          </a:p>
          <a:p>
            <a:pPr>
              <a:spcBef>
                <a:spcPts val="60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2019-2021 гг. - главный тренер по вольной борьбе ГБУ РД «РЦСПСК».</a:t>
            </a:r>
          </a:p>
          <a:p>
            <a:pPr>
              <a:spcBef>
                <a:spcPts val="600"/>
              </a:spcBef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26 марта 2021 года- министр по физической культуре и спорту Республики Дагестан.</a:t>
            </a:r>
          </a:p>
          <a:p>
            <a:pPr>
              <a:spcBef>
                <a:spcPts val="600"/>
              </a:spcBef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следующими государственными и ведомственными наградами: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0">
              <a:spcBef>
                <a:spcPts val="60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медаль Министерства обороны Российской Федерации «200 лет Министерству обороны Российской Федерации»;</a:t>
            </a:r>
          </a:p>
          <a:p>
            <a:pPr marL="180975" indent="0">
              <a:spcBef>
                <a:spcPts val="60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медаль «За заслуги в области физической культуры и спорта в Республике Дагестан»;</a:t>
            </a:r>
          </a:p>
          <a:p>
            <a:pPr marL="180975" indent="0">
              <a:spcBef>
                <a:spcPts val="60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памятная медаль Совета Федерации Федерального Собрания Российской Федерации;</a:t>
            </a:r>
          </a:p>
          <a:p>
            <a:pPr marL="180975" indent="0">
              <a:spcBef>
                <a:spcPts val="60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медаль «За укрепление боевого содружества» Министерства обороны Российской Федерации;</a:t>
            </a:r>
          </a:p>
          <a:p>
            <a:pPr marL="180975" indent="0">
              <a:spcBef>
                <a:spcPts val="60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медаль Правительства Республики Монголия «За вклад в укрепление дружеских связей Монголии и России»;</a:t>
            </a:r>
          </a:p>
          <a:p>
            <a:pPr marL="180975" indent="0">
              <a:spcBef>
                <a:spcPts val="60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орден Международной федерации объединенных стилей борьбы 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FILA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180975" indent="0">
              <a:spcBef>
                <a:spcPts val="60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почетной грамотой Национального Олимпийского комитета Македонии;</a:t>
            </a:r>
          </a:p>
          <a:p>
            <a:pPr marL="180975" indent="0">
              <a:spcBef>
                <a:spcPts val="60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почетный знак Комитета по физической культуре и спорту Правительства Московской области «За заслуги в развитии физической культуры и спорта в Московской области».</a:t>
            </a:r>
          </a:p>
          <a:p>
            <a:pPr marL="354013" indent="7938" algn="just">
              <a:lnSpc>
                <a:spcPct val="120000"/>
              </a:lnSpc>
              <a:spcBef>
                <a:spcPts val="600"/>
              </a:spcBef>
              <a:buFontTx/>
              <a:buChar char="-"/>
              <a:defRPr/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21859" y="1101166"/>
            <a:ext cx="304521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Сажидов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Сажид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Халилрахманович</a:t>
            </a:r>
            <a:endParaRPr lang="ru-RU" sz="2800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雷锋PPT网 www.lfppt.com"/>
          <p:cNvSpPr txBox="1"/>
          <p:nvPr/>
        </p:nvSpPr>
        <p:spPr>
          <a:xfrm>
            <a:off x="998798" y="59211"/>
            <a:ext cx="11193202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МИНИСТР ПО ФИЗИЧЕСКОЙ КУЛЬТУРЕ И СПОРТУ</a:t>
            </a:r>
          </a:p>
          <a:p>
            <a:r>
              <a:rPr lang="ru-RU" altLang="zh-CN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8" r="32140"/>
          <a:stretch/>
        </p:blipFill>
        <p:spPr bwMode="auto">
          <a:xfrm>
            <a:off x="415729" y="2624640"/>
            <a:ext cx="2657475" cy="3813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758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657517F-301B-4ACF-84EB-B6418F79C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247199"/>
              </p:ext>
            </p:extLst>
          </p:nvPr>
        </p:nvGraphicFramePr>
        <p:xfrm>
          <a:off x="523873" y="1297726"/>
          <a:ext cx="11144253" cy="542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926">
                  <a:extLst>
                    <a:ext uri="{9D8B030D-6E8A-4147-A177-3AD203B41FA5}">
                      <a16:colId xmlns:a16="http://schemas.microsoft.com/office/drawing/2014/main" val="4165835821"/>
                    </a:ext>
                  </a:extLst>
                </a:gridCol>
                <a:gridCol w="2682399">
                  <a:extLst>
                    <a:ext uri="{9D8B030D-6E8A-4147-A177-3AD203B41FA5}">
                      <a16:colId xmlns:a16="http://schemas.microsoft.com/office/drawing/2014/main" val="2294183332"/>
                    </a:ext>
                  </a:extLst>
                </a:gridCol>
                <a:gridCol w="968486">
                  <a:extLst>
                    <a:ext uri="{9D8B030D-6E8A-4147-A177-3AD203B41FA5}">
                      <a16:colId xmlns:a16="http://schemas.microsoft.com/office/drawing/2014/main" val="314108836"/>
                    </a:ext>
                  </a:extLst>
                </a:gridCol>
                <a:gridCol w="1272804">
                  <a:extLst>
                    <a:ext uri="{9D8B030D-6E8A-4147-A177-3AD203B41FA5}">
                      <a16:colId xmlns:a16="http://schemas.microsoft.com/office/drawing/2014/main" val="1154465740"/>
                    </a:ext>
                  </a:extLst>
                </a:gridCol>
                <a:gridCol w="1945857">
                  <a:extLst>
                    <a:ext uri="{9D8B030D-6E8A-4147-A177-3AD203B41FA5}">
                      <a16:colId xmlns:a16="http://schemas.microsoft.com/office/drawing/2014/main" val="543772759"/>
                    </a:ext>
                  </a:extLst>
                </a:gridCol>
                <a:gridCol w="1945857">
                  <a:extLst>
                    <a:ext uri="{9D8B030D-6E8A-4147-A177-3AD203B41FA5}">
                      <a16:colId xmlns:a16="http://schemas.microsoft.com/office/drawing/2014/main" val="2256291572"/>
                    </a:ext>
                  </a:extLst>
                </a:gridCol>
                <a:gridCol w="826323">
                  <a:extLst>
                    <a:ext uri="{9D8B030D-6E8A-4147-A177-3AD203B41FA5}">
                      <a16:colId xmlns:a16="http://schemas.microsoft.com/office/drawing/2014/main" val="2655259609"/>
                    </a:ext>
                  </a:extLst>
                </a:gridCol>
                <a:gridCol w="959601">
                  <a:extLst>
                    <a:ext uri="{9D8B030D-6E8A-4147-A177-3AD203B41FA5}">
                      <a16:colId xmlns:a16="http://schemas.microsoft.com/office/drawing/2014/main" val="2480082010"/>
                    </a:ext>
                  </a:extLst>
                </a:gridCol>
              </a:tblGrid>
              <a:tr h="3656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 организация "Федерация смешанного боевого единобрства (ММА)"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смешанные боевые единоборства ММА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Алибатыров Шамиль Курбанович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8-928-961-22-66          8-925-411-28-84   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kurban198416@mail.ru                 fsbe-dag@mail.ru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11.10.2021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10.10.2025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962393"/>
                  </a:ext>
                </a:extLst>
              </a:tr>
              <a:tr h="1268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спортивная общественная организация "Федерация спортивной борьбы Республики Дагестан"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Гайдаров Гайдар Зайрудинович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8-989-652-98-14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federatsiya.borbyrd@bk.ru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26.04.2019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25.04.2023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399805"/>
                  </a:ext>
                </a:extLst>
              </a:tr>
              <a:tr h="2462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греко-римская борьба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8-928-679-53-53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grb_rd@mail.ru       zaykalyna@mail.ru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08213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греплинг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8-989-669-19-77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rahmat_club@mail.ru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090053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панкратион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8-988-459-59-67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58871"/>
                  </a:ext>
                </a:extLst>
              </a:tr>
              <a:tr h="3656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спортивной гимнастики Республики Дагестан"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спортивная гимнастика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 Гаджимурад Магомедович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8-903-427-46-46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daggymnastics@mail.ru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17.07.2020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17.07.2024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697453"/>
                  </a:ext>
                </a:extLst>
              </a:tr>
              <a:tr h="126844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 организация инвалидов "Спортивная Федерация спорта глухих"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Камилов Гамзатгаджи Зубаирович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8-999-960-00-05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gamzat.kamilov@yandex.ru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16.01.2019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18.01.2023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610973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дзюдо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395366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тхэквондо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99207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 атлетика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826829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настольный теннис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956991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гондбол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151469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футзал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261284"/>
                  </a:ext>
                </a:extLst>
              </a:tr>
              <a:tr h="2089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пулевая стрельба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080447"/>
                  </a:ext>
                </a:extLst>
              </a:tr>
              <a:tr h="581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спортивного туризма Республики Дагестан"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туризм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Мурилов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Шарип 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Абдулахатович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8-960-417-60-99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sharip_70@mail.ru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11.05.2018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11.05.2022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9730325"/>
                  </a:ext>
                </a:extLst>
              </a:tr>
              <a:tr h="3656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стрельбы из лука Республики Дагестан"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стрельба из лука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Абдулмуталимов Сайпула Магомедович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8-988-291-80-08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fsl-rd@mail.ru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29.12.2018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29.12.2022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243539"/>
                  </a:ext>
                </a:extLst>
              </a:tr>
              <a:tr h="3656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Тайского бокса Республики Дагестан"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тайский бокс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Меджидов Абдулнасыр Магомедрасулович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8-903-423-73-57                               8-928-572-79-58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dagestan-thai@mail.ru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14.02.2020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14.02.2024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9051304"/>
                  </a:ext>
                </a:extLst>
              </a:tr>
              <a:tr h="1268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тхэквондо Республики Дагестан"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тхэквондо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Гаджиев Абдусамад 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Мусаевич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8-928-277-01-01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tkd-rd@mail.ru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22.01.2019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22.01.2023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456933"/>
                  </a:ext>
                </a:extLst>
              </a:tr>
              <a:tr h="402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паратхэквондо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782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2456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312027C-28B4-4C7E-8D3B-527AC52C0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051303"/>
              </p:ext>
            </p:extLst>
          </p:nvPr>
        </p:nvGraphicFramePr>
        <p:xfrm>
          <a:off x="523875" y="1297726"/>
          <a:ext cx="11144249" cy="48322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3780657429"/>
                    </a:ext>
                  </a:extLst>
                </a:gridCol>
                <a:gridCol w="3007398">
                  <a:extLst>
                    <a:ext uri="{9D8B030D-6E8A-4147-A177-3AD203B41FA5}">
                      <a16:colId xmlns:a16="http://schemas.microsoft.com/office/drawing/2014/main" val="1193588867"/>
                    </a:ext>
                  </a:extLst>
                </a:gridCol>
                <a:gridCol w="1063215">
                  <a:extLst>
                    <a:ext uri="{9D8B030D-6E8A-4147-A177-3AD203B41FA5}">
                      <a16:colId xmlns:a16="http://schemas.microsoft.com/office/drawing/2014/main" val="2941457680"/>
                    </a:ext>
                  </a:extLst>
                </a:gridCol>
                <a:gridCol w="1397299">
                  <a:extLst>
                    <a:ext uri="{9D8B030D-6E8A-4147-A177-3AD203B41FA5}">
                      <a16:colId xmlns:a16="http://schemas.microsoft.com/office/drawing/2014/main" val="1388809545"/>
                    </a:ext>
                  </a:extLst>
                </a:gridCol>
                <a:gridCol w="1046145">
                  <a:extLst>
                    <a:ext uri="{9D8B030D-6E8A-4147-A177-3AD203B41FA5}">
                      <a16:colId xmlns:a16="http://schemas.microsoft.com/office/drawing/2014/main" val="2373101122"/>
                    </a:ext>
                  </a:extLst>
                </a:gridCol>
                <a:gridCol w="2136185">
                  <a:extLst>
                    <a:ext uri="{9D8B030D-6E8A-4147-A177-3AD203B41FA5}">
                      <a16:colId xmlns:a16="http://schemas.microsoft.com/office/drawing/2014/main" val="154233043"/>
                    </a:ext>
                  </a:extLst>
                </a:gridCol>
                <a:gridCol w="907146">
                  <a:extLst>
                    <a:ext uri="{9D8B030D-6E8A-4147-A177-3AD203B41FA5}">
                      <a16:colId xmlns:a16="http://schemas.microsoft.com/office/drawing/2014/main" val="3055822772"/>
                    </a:ext>
                  </a:extLst>
                </a:gridCol>
                <a:gridCol w="1053461">
                  <a:extLst>
                    <a:ext uri="{9D8B030D-6E8A-4147-A177-3AD203B41FA5}">
                      <a16:colId xmlns:a16="http://schemas.microsoft.com/office/drawing/2014/main" val="1253755411"/>
                    </a:ext>
                  </a:extLst>
                </a:gridCol>
              </a:tblGrid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 "Федерация тяжелой атлетики Республики Дагестан"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тяжелая атлетика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Абдулаев Саид Абдулаевич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8-928-637-20-03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olxozur-trener@mail.ru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10.09.2018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10.09.2022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229792"/>
                  </a:ext>
                </a:extLst>
              </a:tr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 организация "Федерация универсального боя"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универсальный бой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Гасангусейнов Шамиль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8-989-898-52-52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gasanguseynov77@mail.ru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121438"/>
                  </a:ext>
                </a:extLst>
              </a:tr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"Дагестанская Федерация УШУ"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ушу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 Магомед Гаджиевич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8-994-666-9999            8-989-611-11-11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wushu-gubden@mail.ru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29.12.2018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29.12.2022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3636857"/>
                  </a:ext>
                </a:extLst>
              </a:tr>
              <a:tr h="1268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 организация "Федерация футбола"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футбол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Будунов Будун Хачабекович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8-988-291-22-81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kairav@mail.ru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06.12.2018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05.12.2022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081758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мини-футбол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8-988-296-61-62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anvar-mini@yandex.ru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328188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пляжный футбол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8-928-505-00-60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uor.dagestan@mail.ru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420053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футбол 8х8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8-988293-18-45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nfldagestan@mail.ru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615910"/>
                  </a:ext>
                </a:extLst>
              </a:tr>
              <a:tr h="3656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 организация "Федерация художественной гимнастики"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 гимнастика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Муртузалиева Тамила Магомедовна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8-928-958-23-07           8-988-466-92-92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gymnastics05@yandex.ru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16.01.2019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15.01.2023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961099"/>
                  </a:ext>
                </a:extLst>
              </a:tr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"Федерация шашек Республики Дагестан"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шашки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Мирзабалаев Алавудин Несрединович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8-929-435-05-71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tms05@nextmail.ru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26.03.2021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25.03.2025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963814"/>
                  </a:ext>
                </a:extLst>
              </a:tr>
              <a:tr h="380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Структурное подразделение Федерация авиамодельного спорта России "Федерация авиамодельного спорта Республики Дагестан"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авиамодельный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Гайдаров Махач 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Гаджиевич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8-963-406-54-39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9634065439@mail.ru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4269735"/>
                  </a:ext>
                </a:extLst>
              </a:tr>
              <a:tr h="484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Региональное отделение Общероссийской физкультурно-спортивной общественной организации "Федерация бейсбола России" по Республике Дагестан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бейсбол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Алиев Мутаэлум Ахмадулаевич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8-928-468-65-55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ip.aliev.abakar@mail.ru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11.05.2018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11.05.2022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237701"/>
                  </a:ext>
                </a:extLst>
              </a:tr>
              <a:tr h="380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Региональное отделение Общероссийской общественной организации "Всероссийская федерация гиревого спорта» в Республике Дагестан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гиревой спорт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Саидов Магелан Саидович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8-928-218-79-33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smogelan@mail.ru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16.09.2021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15.09.2025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968170"/>
                  </a:ext>
                </a:extLst>
              </a:tr>
              <a:tr h="484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Региональное отделение общероссийской физкультурно-спортивной общественной организации "Федерация дартс России" по Республике Дагестан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дартс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 Азим Фахрудинович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8-988-642-52-31                     8-928-976-88-96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azim@mail.ru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11.05.2018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11.05.2022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7144436"/>
                  </a:ext>
                </a:extLst>
              </a:tr>
              <a:tr h="447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Дагестанское Региональное отделение "Федерация компьютерного спорта"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компьютерный спорт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Алиев Гаджиали Алиевич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8-989-463-71-81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05@ro.resf.su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16.04.2018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15.04.2022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4066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8175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2022 ГОДА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F30E5A6-57FF-48EE-9B7B-68DA003EA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741350"/>
              </p:ext>
            </p:extLst>
          </p:nvPr>
        </p:nvGraphicFramePr>
        <p:xfrm>
          <a:off x="533401" y="1296988"/>
          <a:ext cx="11125200" cy="5475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3874">
                  <a:extLst>
                    <a:ext uri="{9D8B030D-6E8A-4147-A177-3AD203B41FA5}">
                      <a16:colId xmlns:a16="http://schemas.microsoft.com/office/drawing/2014/main" val="4067335432"/>
                    </a:ext>
                  </a:extLst>
                </a:gridCol>
                <a:gridCol w="3010872">
                  <a:extLst>
                    <a:ext uri="{9D8B030D-6E8A-4147-A177-3AD203B41FA5}">
                      <a16:colId xmlns:a16="http://schemas.microsoft.com/office/drawing/2014/main" val="3028613703"/>
                    </a:ext>
                  </a:extLst>
                </a:gridCol>
                <a:gridCol w="1061398">
                  <a:extLst>
                    <a:ext uri="{9D8B030D-6E8A-4147-A177-3AD203B41FA5}">
                      <a16:colId xmlns:a16="http://schemas.microsoft.com/office/drawing/2014/main" val="219710443"/>
                    </a:ext>
                  </a:extLst>
                </a:gridCol>
                <a:gridCol w="1394910">
                  <a:extLst>
                    <a:ext uri="{9D8B030D-6E8A-4147-A177-3AD203B41FA5}">
                      <a16:colId xmlns:a16="http://schemas.microsoft.com/office/drawing/2014/main" val="2139265858"/>
                    </a:ext>
                  </a:extLst>
                </a:gridCol>
                <a:gridCol w="1044357">
                  <a:extLst>
                    <a:ext uri="{9D8B030D-6E8A-4147-A177-3AD203B41FA5}">
                      <a16:colId xmlns:a16="http://schemas.microsoft.com/office/drawing/2014/main" val="560584364"/>
                    </a:ext>
                  </a:extLst>
                </a:gridCol>
                <a:gridCol w="2132533">
                  <a:extLst>
                    <a:ext uri="{9D8B030D-6E8A-4147-A177-3AD203B41FA5}">
                      <a16:colId xmlns:a16="http://schemas.microsoft.com/office/drawing/2014/main" val="155329634"/>
                    </a:ext>
                  </a:extLst>
                </a:gridCol>
                <a:gridCol w="905596">
                  <a:extLst>
                    <a:ext uri="{9D8B030D-6E8A-4147-A177-3AD203B41FA5}">
                      <a16:colId xmlns:a16="http://schemas.microsoft.com/office/drawing/2014/main" val="1692527189"/>
                    </a:ext>
                  </a:extLst>
                </a:gridCol>
                <a:gridCol w="1051660">
                  <a:extLst>
                    <a:ext uri="{9D8B030D-6E8A-4147-A177-3AD203B41FA5}">
                      <a16:colId xmlns:a16="http://schemas.microsoft.com/office/drawing/2014/main" val="3027070834"/>
                    </a:ext>
                  </a:extLst>
                </a:gridCol>
              </a:tblGrid>
              <a:tr h="126844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Дагестанское региональное отделение общественной организации инвалидов "Спортивная Федерация спорта слепых"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дзюдо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Салихов Борис Алиевич 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8-963-413-77-88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boris80.07@mail.ru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05.08.2020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05.08.2024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4937847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армспорт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560942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велотандем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567865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гондбол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117866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 атлетика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089817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футзал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206704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шашки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182357"/>
                  </a:ext>
                </a:extLst>
              </a:tr>
              <a:tr h="820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Дагестанское региональное отделение общероссийской спортивной общественной организации "Федерация практической стрельбы России"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практическая стрельба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Цахаев                   Камиль Газиевич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8-925-228-13-87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89094790144@mail.ru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27.03.2019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26.03.2023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2226749"/>
                  </a:ext>
                </a:extLst>
              </a:tr>
              <a:tr h="126844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Региональное отделение общероссийской общественной организации "Всероссийская федерация спорта лиц с поражением опорно-двигательного аппарата" в Республике Дагестан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стрельба из лука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Казакова Мадина Муратовна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8-928-961-72-23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vfpodard@yandex.ru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kmm_pkr@mail.ru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05.03.2021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04.03.2025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918400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 атлетика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048247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настольный теннис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012426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регби на колясках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770466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баскетбол на колясках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00314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футбол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593694"/>
                  </a:ext>
                </a:extLst>
              </a:tr>
              <a:tr h="216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пулевая стрельба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799345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армрестлинг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777992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шахматы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392282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шашки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543466"/>
                  </a:ext>
                </a:extLst>
              </a:tr>
              <a:tr h="126844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Региональное отделение общероссийской общественной организации "Всероссийская федерация спорта лиц с интеллектуальными нарушениями" в Республике Дагестан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дзюдо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 Забир Магомедович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8-903-424-31-33                   8-928-544-26-66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bn-1983@mail.ru                               lin.dagestan@mail.ru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17.11.2020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16.11.2024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575684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 атлетика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371899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настольный теннис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809256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паурлифтинг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737659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конный спорт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798943"/>
                  </a:ext>
                </a:extLst>
              </a:tr>
              <a:tr h="126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плавание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531795"/>
                  </a:ext>
                </a:extLst>
              </a:tr>
              <a:tr h="380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Дагестанское региональное отделение Общероссийской общественной организации "Федерация пауэрлифтинга России"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пауэрлифтинг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Тулпаров Шамиль Магомедович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8-903-477-71-39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shamil.tulparov@mail.ru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04.06.2018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04.06.2022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887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773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BD8FBCD-514F-408E-888B-21FABB4E6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583108"/>
              </p:ext>
            </p:extLst>
          </p:nvPr>
        </p:nvGraphicFramePr>
        <p:xfrm>
          <a:off x="523875" y="1297726"/>
          <a:ext cx="11144250" cy="42992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3875">
                  <a:extLst>
                    <a:ext uri="{9D8B030D-6E8A-4147-A177-3AD203B41FA5}">
                      <a16:colId xmlns:a16="http://schemas.microsoft.com/office/drawing/2014/main" val="1353029630"/>
                    </a:ext>
                  </a:extLst>
                </a:gridCol>
                <a:gridCol w="2405771">
                  <a:extLst>
                    <a:ext uri="{9D8B030D-6E8A-4147-A177-3AD203B41FA5}">
                      <a16:colId xmlns:a16="http://schemas.microsoft.com/office/drawing/2014/main" val="3941477085"/>
                    </a:ext>
                  </a:extLst>
                </a:gridCol>
                <a:gridCol w="1148673">
                  <a:extLst>
                    <a:ext uri="{9D8B030D-6E8A-4147-A177-3AD203B41FA5}">
                      <a16:colId xmlns:a16="http://schemas.microsoft.com/office/drawing/2014/main" val="3215956612"/>
                    </a:ext>
                  </a:extLst>
                </a:gridCol>
                <a:gridCol w="1509612">
                  <a:extLst>
                    <a:ext uri="{9D8B030D-6E8A-4147-A177-3AD203B41FA5}">
                      <a16:colId xmlns:a16="http://schemas.microsoft.com/office/drawing/2014/main" val="3807223557"/>
                    </a:ext>
                  </a:extLst>
                </a:gridCol>
                <a:gridCol w="1130234">
                  <a:extLst>
                    <a:ext uri="{9D8B030D-6E8A-4147-A177-3AD203B41FA5}">
                      <a16:colId xmlns:a16="http://schemas.microsoft.com/office/drawing/2014/main" val="234522721"/>
                    </a:ext>
                  </a:extLst>
                </a:gridCol>
                <a:gridCol w="2307887">
                  <a:extLst>
                    <a:ext uri="{9D8B030D-6E8A-4147-A177-3AD203B41FA5}">
                      <a16:colId xmlns:a16="http://schemas.microsoft.com/office/drawing/2014/main" val="22095120"/>
                    </a:ext>
                  </a:extLst>
                </a:gridCol>
                <a:gridCol w="980062">
                  <a:extLst>
                    <a:ext uri="{9D8B030D-6E8A-4147-A177-3AD203B41FA5}">
                      <a16:colId xmlns:a16="http://schemas.microsoft.com/office/drawing/2014/main" val="2198314112"/>
                    </a:ext>
                  </a:extLst>
                </a:gridCol>
                <a:gridCol w="1138136">
                  <a:extLst>
                    <a:ext uri="{9D8B030D-6E8A-4147-A177-3AD203B41FA5}">
                      <a16:colId xmlns:a16="http://schemas.microsoft.com/office/drawing/2014/main" val="3024400416"/>
                    </a:ext>
                  </a:extLst>
                </a:gridCol>
              </a:tblGrid>
              <a:tr h="380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Дагестанское региональное отделение общероссийской общественной организации "Федерация рукопашного боя"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рукопашный бой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Султанов Марат Джабраилович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8-928-219-88-88          8-988-696-35-45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frbrd@mail.ru           aliev.zurab.05@yandex.ru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074060"/>
                  </a:ext>
                </a:extLst>
              </a:tr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спортивная общественная организация "Федерация фехтования Республики Дагестан"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фехтование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Исмаилов Джабраил Гасанович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8-928-512-53-29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fencing.dag@mail.ru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17.12.2019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17.12.2023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557982"/>
                  </a:ext>
                </a:extLst>
              </a:tr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 "Дагестанская Федерация конного спорта"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конный спорт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 Зубай Ибрагимович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8-988-277-17-77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fksrd@mail.ru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28.10.2020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27.10.2024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752027"/>
                  </a:ext>
                </a:extLst>
              </a:tr>
              <a:tr h="5894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 организация "Спортивная Федерация Тхэквондо ГТФ"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тхэквондо ГТФ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Даидов Гусен Абакарович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8-988-298-26-74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gusein.d@mail.ru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29.10.2020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28.10.2024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665507"/>
                  </a:ext>
                </a:extLst>
              </a:tr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спортивная общественная организация "Федерация хапкидо Республики Дагестан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хапкидо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Гадисов Халид Гамзатович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8-988-200-32-50                         8-996-420-09-58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gadisov.khalid@mail.ru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08.06.2021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07.06.2025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85632"/>
                  </a:ext>
                </a:extLst>
              </a:tr>
              <a:tr h="634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Дагестанское республиканское региональное отделение Общероссийской физкультурно-спортивной общественной организации «Федерация развития вида спорта «гонки с препятствиями» в Российской Федерации»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гонки с препятствиями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 Гамид Амирхан-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Дибирович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18.05.2021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17.05.2025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805577"/>
                  </a:ext>
                </a:extLst>
              </a:tr>
              <a:tr h="380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Дагестанское республиканское отделение Общероссийской общественной организации «Российская федерация ГО» 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Ахмаев Магомед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akhmaevm@mail.ru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23.04.2021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22.04.2025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842563"/>
                  </a:ext>
                </a:extLst>
              </a:tr>
              <a:tr h="253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 организация "Федерация эстетической гимнастики"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эстетическая гимнастика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Мамедова Офелия Гаджибабаевна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89034244893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161gs@mail.ru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19.10.2021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18.10.2025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61" marR="7461" marT="74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549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545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КОЛИЧЕСТВЕ СПОРТИВНЫХ СООРУЖЕНИЙ</a:t>
            </a:r>
            <a:endParaRPr lang="en-US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812438395"/>
              </p:ext>
            </p:extLst>
          </p:nvPr>
        </p:nvGraphicFramePr>
        <p:xfrm>
          <a:off x="321468" y="1263224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79217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ОБЕСПЕЧЕННОСТИ СПОРТИВНОЙ</a:t>
            </a:r>
            <a:endParaRPr lang="en-US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ИНФРАСТРУКТУРОЙ НА 100 ТЫС. ЖИТЕЛЕЙ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949505706"/>
              </p:ext>
            </p:extLst>
          </p:nvPr>
        </p:nvGraphicFramePr>
        <p:xfrm>
          <a:off x="321468" y="1263224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15263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ЕДИНОВРЕМЕННОЙ ПРОПУСКНОЙ</a:t>
            </a:r>
            <a:endParaRPr lang="en-US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СПОСОБНОСТИ</a:t>
            </a:r>
            <a:r>
              <a:rPr lang="en-US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ОБЪЕКТОВ СПОРТА (КОЛИЧЕСТВО ЧЕЛОВЕК)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777044069"/>
              </p:ext>
            </p:extLst>
          </p:nvPr>
        </p:nvGraphicFramePr>
        <p:xfrm>
          <a:off x="321468" y="1263224"/>
          <a:ext cx="11549063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90481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ОБЕСПЕЧЕННОСТИ НАСЕЛЕНИЯ ОТКРЫТЫМИ</a:t>
            </a:r>
            <a:endParaRPr lang="en-US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</a:t>
            </a:r>
            <a:r>
              <a:rPr lang="en-US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КРЫТЫМИ СПОРТИВНЫМИ СООРУЖЕНИЯМИ (В ПРОЦЕНТ)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13314813"/>
              </p:ext>
            </p:extLst>
          </p:nvPr>
        </p:nvGraphicFramePr>
        <p:xfrm>
          <a:off x="321467" y="1263224"/>
          <a:ext cx="11549065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919692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КОЛИЧЕСТВЕ МЕДАЛЕЙ ЗАВОЕВАННЫХ НА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ОФИЦИАЛЬНЫХ ВСЕРОССИЙСКИХ И МЕЖДУНАРОДНЫХ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СОРЕВНОВАНИЯХ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33673891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872820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ДАГЕСТАНСКИХ СПОРТСМЕНАХ ВКЛЮЧЕННЫХ</a:t>
            </a:r>
            <a:endParaRPr lang="en-US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 СОСТАВЫ СБОРНЫХ КОМАНД РОССИИ ПО ВИДАМ СПОРТА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978899626"/>
              </p:ext>
            </p:extLst>
          </p:nvPr>
        </p:nvGraphicFramePr>
        <p:xfrm>
          <a:off x="321468" y="1263224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77522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-17733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ИНФОРМАЦИЯ О СТРУКТУРЕ И ШТАТНОЙ ЧИСЛЕННОСТИ</a:t>
            </a: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МИНИСТЕРСТВА ПО ФИЗИЧЕСКОЙ КУЛЬТУРЕ И СПОРТУ</a:t>
            </a: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33445" y="1124744"/>
            <a:ext cx="11929159" cy="5733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В структуре Минспорта РД - 54 учреждение, расположенные в муниципальных районах и городских округах, в их числе: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1 - Аппарат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РД;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44 - Спортивных школ;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- Училище Олимпийского резерва;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1 - Региональных центра спортивной подготовки;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1 - Учебно-спортивная база;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2 - Дворца спорта;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1 - Стадион им. Елены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Исинбаевой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1 - Казенное учреждение.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Штатная численность работников системы Минспорта РД, всего 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2670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чел., в том числе: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Аппарат Минспорта РД - 4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чел.;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Спортивные школы - 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2052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чел.;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Училище Олимпийского резерва - 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200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чел.;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Региональный центр спортивной подготовки - 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чел.;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Учебно-спортивная база - 34 чел.;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Дворцы спорта - 158 чел.;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Стадион им. Елены Исинбаевой - 77 чел.</a:t>
            </a:r>
          </a:p>
        </p:txBody>
      </p:sp>
    </p:spTree>
    <p:extLst>
      <p:ext uri="{BB962C8B-B14F-4D97-AF65-F5344CB8AC3E}">
        <p14:creationId xmlns:p14="http://schemas.microsoft.com/office/powerpoint/2010/main" val="19988772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ПРИСВОЕНИИ СПОРТИВНЫХ ЗВАНИЙ</a:t>
            </a:r>
            <a:endParaRPr lang="en-US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</a:t>
            </a:r>
            <a:r>
              <a:rPr lang="en-US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РАЗРЯДОВ СПОРТСМЕНАМ РЕСПУБЛИКИ ДАГЕСТАН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97110552"/>
              </p:ext>
            </p:extLst>
          </p:nvPr>
        </p:nvGraphicFramePr>
        <p:xfrm>
          <a:off x="321468" y="1263224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920385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НАСЕЛЕНИЯ РЕСПУБЛИКИ ДАГЕСТАН,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СИСТЕМАТИЧЕСКИ ЗАНИМАЮЩИХСЯ ФИЗИЧЕСКОЙ КУЛЬТУРОЙ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 СПОРТОМ (В ПРОЦЕНТАХ)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776075019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57195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УЧАЩИХСЯ И СТУДЕНТОВ, СИСТЕМАТИЧЕСКИ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ЗАНИМАЮЩИХСЯ ФИЗИЧЕСКОЙ КУЛЬТУРОЙ И СПОРТОМ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(В ПРОЦЕНТАХ)</a:t>
            </a: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803975112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41749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НАСЕЛЕНИЯ РЕСПУБЛИКИ ДАГЕСТАН,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ВЫПОЛНИВШИХ НОРМАТИВЫ ИСПЫТАНИЙ ГТО, К ПРИНЯВШИМ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УЧАСТИЕ В ВЫПОЛНЕНИИ НОРМ ГТО (В ПРОЦЕНТАХ)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17122337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338220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ОБУЧАЮЩИХСЯ И СТУДЕНТОВ,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ВЫПОЛНИВШИХ НОРМАТИВЫ ИСПЫТАНИЙ ГТО, К ПРИНЯВШИМ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УЧАСТИЕ В ВЫПОЛНЕНИИ НОРМ ГТО (В ПРОЦЕНТАХ)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148117256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990013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ОРГАНИЗАЦИЙ, ОКАЗЫВАЮЩИХ УСЛУГИ В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СООТВЕТСТВИИ</a:t>
            </a:r>
            <a:r>
              <a:rPr lang="en-US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 ФЕДЕРАЛЬНЫМИ СТАНДАРТАМИ СПОРТИВНОЙ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ПОДГОТОВКИ (В ПРОЦЕНТАХ)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667761223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466148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ЛИЦ, ЗАНИМАЮЩИХСЯ НА ЭТАПАХ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ВЫСШЕГО</a:t>
            </a:r>
            <a:r>
              <a:rPr lang="en-US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СПОРТИВНОГО МАСТЕРСТВА К ЗАНИМАЮЩИМСЯ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НА ЭТАПАХ</a:t>
            </a:r>
            <a:r>
              <a:rPr lang="en-US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СПОРТИВНОГО СОВЕРШЕНСТВА (В ПРОЦЕНТАХ)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159201720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77707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59211"/>
            <a:ext cx="11193202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ИНФОРМАЦИЯ О РАЗВИТИИ ФИЗИЧЕСКОЙ</a:t>
            </a:r>
          </a:p>
          <a:p>
            <a:r>
              <a:rPr lang="ru-RU" altLang="zh-CN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КУЛЬТУРЫ И СПОРТА В РЕСПУБЛИКЕ ДАГЕСТАН</a:t>
            </a: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33445" y="1124744"/>
            <a:ext cx="11929159" cy="5733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Исполнительный орган государственной власти субъекта Российской Федерации в сфере физической культуры и спорта - Министерство по физической культуре и спорту Республики Дагестан.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В большинстве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52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муниципальных образований Республики Дагестан в качестве структурного подразделения существуют органы управления физической культуры и спортом.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В соответствии с данными статистической отчетности в Республики Дагестан к систематическим занятиям физической культурой и спортом привлечено более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1556,7 </a:t>
            </a: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тыс. чел., что составляет 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54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% </a:t>
            </a: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от общего числа населения.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Физкультурно-спортивную работу в учреждениях дополнительного образования спортивной направленности проводят 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7010</a:t>
            </a: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 работника, в том числе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150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работников административного персонала и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8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6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0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тренера - преподавателя.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В учреждениях дополнительного образования спортивной направленности к систематическим занятиям физической культурой и спортом привлечены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102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176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человек.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Ежегодно увеличивается количество объектов спорта. В настоящее время сеть спортивных сооружений республики насчитывает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4491</a:t>
            </a: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 единицы;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Обеспеченность основными видами спортивных сооружений: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 плоскостные сооружения -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47%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 спортивные залы -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23,3%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 плавательные бассейны -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0,7 %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единовременная пропускная способность -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106748 человека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1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ВИДЫ СПОРТА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Правительством Российской Федерации утверждён следующий перечень базовых видов спорта, развиваемых в Республики Дагестан: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i="1" dirty="0">
                <a:latin typeface="Times New Roman" panose="02020603050405020304" pitchFamily="18" charset="0"/>
                <a:cs typeface="Times New Roman" pitchFamily="18" charset="0"/>
              </a:rPr>
              <a:t> летние Олимпийские виды спорта: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спортивная борьба, бокс, дзюдо, тхэквондо, волейбол, каратэ, тайский бокс;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i="1" dirty="0">
                <a:latin typeface="Times New Roman" panose="02020603050405020304" pitchFamily="18" charset="0"/>
                <a:cs typeface="Times New Roman" pitchFamily="18" charset="0"/>
              </a:rPr>
              <a:t> летние </a:t>
            </a:r>
            <a:r>
              <a:rPr lang="ru-RU" altLang="ru-RU" sz="1400" i="1" dirty="0" err="1">
                <a:latin typeface="Times New Roman" panose="02020603050405020304" pitchFamily="18" charset="0"/>
                <a:cs typeface="Times New Roman" pitchFamily="18" charset="0"/>
              </a:rPr>
              <a:t>Паралимпийские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itchFamily="18" charset="0"/>
              </a:rPr>
              <a:t> виды спорта: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спорт слепых - дзюдо;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itchFamily="18" charset="0"/>
              </a:rPr>
              <a:t>летние </a:t>
            </a:r>
            <a:r>
              <a:rPr lang="ru-RU" altLang="ru-RU" sz="1400" i="1" dirty="0" err="1">
                <a:latin typeface="Times New Roman" panose="02020603050405020304" pitchFamily="18" charset="0"/>
                <a:cs typeface="Times New Roman" pitchFamily="18" charset="0"/>
              </a:rPr>
              <a:t>Сурдлимпийские</a:t>
            </a:r>
            <a:r>
              <a:rPr lang="ru-RU" altLang="ru-RU" sz="1400" i="1" dirty="0">
                <a:latin typeface="Times New Roman" pitchFamily="18" charset="0"/>
                <a:cs typeface="Times New Roman" pitchFamily="18" charset="0"/>
              </a:rPr>
              <a:t> виды спорта: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спорт глухих - вольная борьба.</a:t>
            </a:r>
          </a:p>
        </p:txBody>
      </p:sp>
    </p:spTree>
    <p:extLst>
      <p:ext uri="{BB962C8B-B14F-4D97-AF65-F5344CB8AC3E}">
        <p14:creationId xmlns:p14="http://schemas.microsoft.com/office/powerpoint/2010/main" val="450070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51544"/>
            <a:ext cx="1119320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СПОРТИВНЫЕ СООРУЖЕНИЯ </a:t>
            </a: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3144243" y="1328504"/>
            <a:ext cx="5903514" cy="10078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спортивных сооружений 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4"/>
          <p:cNvSpPr txBox="1">
            <a:spLocks/>
          </p:cNvSpPr>
          <p:nvPr/>
        </p:nvSpPr>
        <p:spPr>
          <a:xfrm>
            <a:off x="8928340" y="2336393"/>
            <a:ext cx="3071745" cy="398676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Плоскостные спортивные сооружения -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2112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залы - 105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Плавательные бассейны 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indent="0"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Стадионы 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indent="0"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Приспособленные</a:t>
            </a:r>
          </a:p>
          <a:p>
            <a:pPr marL="0" indent="0"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сооружения - 4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тиры - 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pPr marL="0" indent="0">
              <a:buFontTx/>
              <a:buNone/>
            </a:pPr>
            <a:r>
              <a:rPr lang="ru-RU" alt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Воркауты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- 817</a:t>
            </a:r>
          </a:p>
          <a:p>
            <a:pPr marL="0" indent="0"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</a:t>
            </a:r>
          </a:p>
          <a:p>
            <a:pPr marL="0" indent="0"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искусственным льдом - 1</a:t>
            </a:r>
          </a:p>
          <a:p>
            <a:pPr marL="0" indent="0"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Манежи легкоатлетические - 2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8534E7E1-DF12-429F-B5B7-6E68A06857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4436688"/>
              </p:ext>
            </p:extLst>
          </p:nvPr>
        </p:nvGraphicFramePr>
        <p:xfrm>
          <a:off x="334077" y="2221787"/>
          <a:ext cx="8521765" cy="4202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37622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ФИНАНСОВОЕ ОБЕСПЕЧЕНИЕ ОТРАСЛИ «ФИЗИЧЕСКАЯ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КУЛЬТУРА И СПОРТ» РЕСПУБЛИКИ ДАГЕСТАН В 2021 ГОДУ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8534E7E1-DF12-429F-B5B7-6E68A06857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5560865"/>
              </p:ext>
            </p:extLst>
          </p:nvPr>
        </p:nvGraphicFramePr>
        <p:xfrm>
          <a:off x="889533" y="1666077"/>
          <a:ext cx="10412934" cy="4650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76178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ПОКАЗАТЕЛИ РАЗВИТИЯ ФИЗИЧЕСКОЙ КУЛЬТУРЫ И СПОРТА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2015-2021 ГОДЫ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939836"/>
              </p:ext>
            </p:extLst>
          </p:nvPr>
        </p:nvGraphicFramePr>
        <p:xfrm>
          <a:off x="133447" y="1263224"/>
          <a:ext cx="11929158" cy="5331602"/>
        </p:xfrm>
        <a:graphic>
          <a:graphicData uri="http://schemas.openxmlformats.org/drawingml/2006/table">
            <a:tbl>
              <a:tblPr/>
              <a:tblGrid>
                <a:gridCol w="1092569">
                  <a:extLst>
                    <a:ext uri="{9D8B030D-6E8A-4147-A177-3AD203B41FA5}">
                      <a16:colId xmlns:a16="http://schemas.microsoft.com/office/drawing/2014/main" val="1562818646"/>
                    </a:ext>
                  </a:extLst>
                </a:gridCol>
                <a:gridCol w="764949">
                  <a:extLst>
                    <a:ext uri="{9D8B030D-6E8A-4147-A177-3AD203B41FA5}">
                      <a16:colId xmlns:a16="http://schemas.microsoft.com/office/drawing/2014/main" val="828628695"/>
                    </a:ext>
                  </a:extLst>
                </a:gridCol>
                <a:gridCol w="1122585">
                  <a:extLst>
                    <a:ext uri="{9D8B030D-6E8A-4147-A177-3AD203B41FA5}">
                      <a16:colId xmlns:a16="http://schemas.microsoft.com/office/drawing/2014/main" val="529340233"/>
                    </a:ext>
                  </a:extLst>
                </a:gridCol>
                <a:gridCol w="1125069">
                  <a:extLst>
                    <a:ext uri="{9D8B030D-6E8A-4147-A177-3AD203B41FA5}">
                      <a16:colId xmlns:a16="http://schemas.microsoft.com/office/drawing/2014/main" val="1877178963"/>
                    </a:ext>
                  </a:extLst>
                </a:gridCol>
                <a:gridCol w="973572">
                  <a:extLst>
                    <a:ext uri="{9D8B030D-6E8A-4147-A177-3AD203B41FA5}">
                      <a16:colId xmlns:a16="http://schemas.microsoft.com/office/drawing/2014/main" val="2278687203"/>
                    </a:ext>
                  </a:extLst>
                </a:gridCol>
                <a:gridCol w="913963">
                  <a:extLst>
                    <a:ext uri="{9D8B030D-6E8A-4147-A177-3AD203B41FA5}">
                      <a16:colId xmlns:a16="http://schemas.microsoft.com/office/drawing/2014/main" val="1282893130"/>
                    </a:ext>
                  </a:extLst>
                </a:gridCol>
                <a:gridCol w="658152">
                  <a:extLst>
                    <a:ext uri="{9D8B030D-6E8A-4147-A177-3AD203B41FA5}">
                      <a16:colId xmlns:a16="http://schemas.microsoft.com/office/drawing/2014/main" val="4257807047"/>
                    </a:ext>
                  </a:extLst>
                </a:gridCol>
                <a:gridCol w="976053">
                  <a:extLst>
                    <a:ext uri="{9D8B030D-6E8A-4147-A177-3AD203B41FA5}">
                      <a16:colId xmlns:a16="http://schemas.microsoft.com/office/drawing/2014/main" val="3962182007"/>
                    </a:ext>
                  </a:extLst>
                </a:gridCol>
                <a:gridCol w="1035663">
                  <a:extLst>
                    <a:ext uri="{9D8B030D-6E8A-4147-A177-3AD203B41FA5}">
                      <a16:colId xmlns:a16="http://schemas.microsoft.com/office/drawing/2014/main" val="829714963"/>
                    </a:ext>
                  </a:extLst>
                </a:gridCol>
                <a:gridCol w="511620">
                  <a:extLst>
                    <a:ext uri="{9D8B030D-6E8A-4147-A177-3AD203B41FA5}">
                      <a16:colId xmlns:a16="http://schemas.microsoft.com/office/drawing/2014/main" val="1812215680"/>
                    </a:ext>
                  </a:extLst>
                </a:gridCol>
                <a:gridCol w="407309">
                  <a:extLst>
                    <a:ext uri="{9D8B030D-6E8A-4147-A177-3AD203B41FA5}">
                      <a16:colId xmlns:a16="http://schemas.microsoft.com/office/drawing/2014/main" val="828932200"/>
                    </a:ext>
                  </a:extLst>
                </a:gridCol>
                <a:gridCol w="1137488">
                  <a:extLst>
                    <a:ext uri="{9D8B030D-6E8A-4147-A177-3AD203B41FA5}">
                      <a16:colId xmlns:a16="http://schemas.microsoft.com/office/drawing/2014/main" val="227674732"/>
                    </a:ext>
                  </a:extLst>
                </a:gridCol>
                <a:gridCol w="1210166">
                  <a:extLst>
                    <a:ext uri="{9D8B030D-6E8A-4147-A177-3AD203B41FA5}">
                      <a16:colId xmlns:a16="http://schemas.microsoft.com/office/drawing/2014/main" val="594673625"/>
                    </a:ext>
                  </a:extLst>
                </a:gridCol>
              </a:tblGrid>
              <a:tr h="36987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Спортивные сооружения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Кадры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Числен-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ность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занима-ющихся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тыс. чел.**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женщины, тыс. чел.***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Подготов-лено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разряд-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ников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****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норматива ЕПС*****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1 жителя (руб.)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684511"/>
                  </a:ext>
                </a:extLst>
              </a:tr>
              <a:tr h="643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Стадионы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Плоскостные спорт-сооружения*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Залы*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Бассейны*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862833"/>
                  </a:ext>
                </a:extLst>
              </a:tr>
              <a:tr h="40009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3477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2048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52,2%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868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5610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1020,0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,5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232,6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22,8%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13,6%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1050,8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320413"/>
                  </a:ext>
                </a:extLst>
              </a:tr>
              <a:tr h="40009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3589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2113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51,7%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902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6018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1120,0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257,6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1132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1080,6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774134"/>
                  </a:ext>
                </a:extLst>
              </a:tr>
              <a:tr h="31379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3617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2122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53,4%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907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1260,0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289,8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1671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23,9%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898,2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727188"/>
                  </a:ext>
                </a:extLst>
              </a:tr>
              <a:tr h="31379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3634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2149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53,8%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28,9%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6206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1277,0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300,1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1286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24,6%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1117,0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959140"/>
                  </a:ext>
                </a:extLst>
              </a:tr>
              <a:tr h="3058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4133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2627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54,9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992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29,2%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1400,0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364,0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1401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1240,0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63153"/>
                  </a:ext>
                </a:extLst>
              </a:tr>
              <a:tr h="3058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4482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47,5%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29,56%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6710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1527,0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427,6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597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27,1%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1350,0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756208"/>
                  </a:ext>
                </a:extLst>
              </a:tr>
              <a:tr h="3058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4491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2112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47,0%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23,3%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7010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1556,7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54,1%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505,9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808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27,93%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1460,0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398742"/>
                  </a:ext>
                </a:extLst>
              </a:tr>
              <a:tr h="1549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</a:endParaRPr>
                    </a:p>
                  </a:txBody>
                  <a:tcPr marL="4183" marR="4183" marT="418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6929320"/>
                  </a:ext>
                </a:extLst>
              </a:tr>
              <a:tr h="0">
                <a:tc gridSpan="13"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- в процентах указана обеспеченность населения данными видами спортсооружений</a:t>
                      </a: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139884"/>
                  </a:ext>
                </a:extLst>
              </a:tr>
              <a:tr h="0">
                <a:tc gridSpan="13"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 - в процентах указана доля систематически занимающихся физической культурой и спортом от численности населения</a:t>
                      </a: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392166"/>
                  </a:ext>
                </a:extLst>
              </a:tr>
              <a:tr h="0">
                <a:tc gridSpan="12"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*** - в процентах указана доля женщин, занимающихся физической культурой и спортом от общей численности занимающихся</a:t>
                      </a: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329410"/>
                  </a:ext>
                </a:extLst>
              </a:tr>
              <a:tr h="0">
                <a:tc gridSpan="13"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**** - подготовка спортсменов разрядников 1 взрослый, КМС, МС, МКМК, ЗМС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(данный показатель с 2017 года)</a:t>
                      </a: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547072"/>
                  </a:ext>
                </a:extLst>
              </a:tr>
              <a:tr h="0">
                <a:tc gridSpan="13"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***** - в процентах единовременная пропускная способность объектов спорта по новым формулам расчета</a:t>
                      </a: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038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454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6877</Words>
  <Application>Microsoft Office PowerPoint</Application>
  <PresentationFormat>Широкоэкранный</PresentationFormat>
  <Paragraphs>1360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5" baseType="lpstr">
      <vt:lpstr>Arial</vt:lpstr>
      <vt:lpstr>Arial Black</vt:lpstr>
      <vt:lpstr>Arial Cyr</vt:lpstr>
      <vt:lpstr>Calibri</vt:lpstr>
      <vt:lpstr>Calibri Light</vt:lpstr>
      <vt:lpstr>Furore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HolySinner</dc:creator>
  <cp:lastModifiedBy>HolySinner</cp:lastModifiedBy>
  <cp:revision>366</cp:revision>
  <cp:lastPrinted>2022-03-21T10:42:02Z</cp:lastPrinted>
  <dcterms:created xsi:type="dcterms:W3CDTF">2020-09-15T08:54:39Z</dcterms:created>
  <dcterms:modified xsi:type="dcterms:W3CDTF">2022-03-21T10:44:28Z</dcterms:modified>
</cp:coreProperties>
</file>